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4" r:id="rId4"/>
    <p:sldId id="262" r:id="rId5"/>
    <p:sldId id="263" r:id="rId6"/>
    <p:sldId id="257" r:id="rId7"/>
    <p:sldId id="265" r:id="rId8"/>
    <p:sldId id="259" r:id="rId9"/>
    <p:sldId id="261" r:id="rId10"/>
    <p:sldId id="260"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0" d="100"/>
          <a:sy n="100" d="100"/>
        </p:scale>
        <p:origin x="2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93389-B003-4850-933A-BC57768DE2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82B267-EF81-46BE-B95B-1D041A2AB3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077FA4-B46F-4765-9F61-EACC61C4343F}"/>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5" name="Footer Placeholder 4">
            <a:extLst>
              <a:ext uri="{FF2B5EF4-FFF2-40B4-BE49-F238E27FC236}">
                <a16:creationId xmlns:a16="http://schemas.microsoft.com/office/drawing/2014/main" id="{E6A62985-8F08-4BAE-8656-3CFFCF0F9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63299-914A-423D-8D26-6BA6C9028FEA}"/>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120777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9E4A2-ED3B-46BF-A899-139272EE1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06BABB-6534-49EE-AB58-CCBA0F49B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E21E8-3252-4107-AD29-1C955FFA257F}"/>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5" name="Footer Placeholder 4">
            <a:extLst>
              <a:ext uri="{FF2B5EF4-FFF2-40B4-BE49-F238E27FC236}">
                <a16:creationId xmlns:a16="http://schemas.microsoft.com/office/drawing/2014/main" id="{0EF9065B-3087-41AF-913F-B77F94B50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30EDB-6019-47F3-A77E-A719323CC6DF}"/>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4040337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1D709C-A645-4B01-98C1-9D78D392E2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5CFBA3-2D18-4BAC-A7E1-8F145DD57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4F99D-959C-41EA-88D5-2710CC768BDA}"/>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5" name="Footer Placeholder 4">
            <a:extLst>
              <a:ext uri="{FF2B5EF4-FFF2-40B4-BE49-F238E27FC236}">
                <a16:creationId xmlns:a16="http://schemas.microsoft.com/office/drawing/2014/main" id="{7829D1BC-886D-4390-9006-5CC45B117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551F2-E229-462B-94A3-A3571E54A72B}"/>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311425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4C04-1DE9-4538-B303-31FBD02A49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B78A71-7354-4E0E-8C3B-C9D9361506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FAF32-A507-406F-9E7D-494D82DF2F24}"/>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5" name="Footer Placeholder 4">
            <a:extLst>
              <a:ext uri="{FF2B5EF4-FFF2-40B4-BE49-F238E27FC236}">
                <a16:creationId xmlns:a16="http://schemas.microsoft.com/office/drawing/2014/main" id="{CDDAAE46-BFC9-4D4A-BACE-3D76BDAF2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66EE0-2DED-40A4-8107-E466B28F4B56}"/>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354899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B583-9D43-40DF-8513-EC6C972C86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3A6459-0730-445F-9455-73968CC04C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D1C8A7-4F5C-48E8-94DB-D6C895B03061}"/>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5" name="Footer Placeholder 4">
            <a:extLst>
              <a:ext uri="{FF2B5EF4-FFF2-40B4-BE49-F238E27FC236}">
                <a16:creationId xmlns:a16="http://schemas.microsoft.com/office/drawing/2014/main" id="{4F7F991E-8B63-4AC9-B48F-A33115E55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D3BC6-7EEB-426C-BF34-287E855654BD}"/>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249770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23649-C7B2-4536-BB80-1C961E7F0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41B1-63AD-4B0E-9F15-BE670FB00C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A7354-C38A-4270-A40D-BD31873E41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87F4DE-7659-405B-915C-9C9FFF035E4F}"/>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6" name="Footer Placeholder 5">
            <a:extLst>
              <a:ext uri="{FF2B5EF4-FFF2-40B4-BE49-F238E27FC236}">
                <a16:creationId xmlns:a16="http://schemas.microsoft.com/office/drawing/2014/main" id="{F70AE4BF-23D4-4E90-A96B-7B09F0228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275F7-892E-49A9-B64E-7FA5660DC4C7}"/>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37272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B22C-18F6-480B-BE54-86B8A58600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DFDA7-BC00-45C1-B1FF-F4B68E9662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0312B7-DD4B-4327-86E7-5F47595716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AF899-0686-4F29-A7A6-373B1B9F3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511583-5E58-43BA-A50D-9EEE7F619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350404-7C51-4214-84BB-1B3C42D2A2F2}"/>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8" name="Footer Placeholder 7">
            <a:extLst>
              <a:ext uri="{FF2B5EF4-FFF2-40B4-BE49-F238E27FC236}">
                <a16:creationId xmlns:a16="http://schemas.microsoft.com/office/drawing/2014/main" id="{9F88869F-F6C0-4F59-8748-E4C2FA534D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0829EA-7E43-4F81-B92F-9021406B7413}"/>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84938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790B-60C0-41A7-8F65-0DCC228ADE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34233B-ED8F-4209-B658-35A4EF64B7DB}"/>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4" name="Footer Placeholder 3">
            <a:extLst>
              <a:ext uri="{FF2B5EF4-FFF2-40B4-BE49-F238E27FC236}">
                <a16:creationId xmlns:a16="http://schemas.microsoft.com/office/drawing/2014/main" id="{FC55F22D-D836-459F-96C4-C7C79A1D1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22A65-1053-42E9-811B-6E5B9F0BFF34}"/>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1509672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A408D-63BF-463C-ACEE-466362BA746A}"/>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3" name="Footer Placeholder 2">
            <a:extLst>
              <a:ext uri="{FF2B5EF4-FFF2-40B4-BE49-F238E27FC236}">
                <a16:creationId xmlns:a16="http://schemas.microsoft.com/office/drawing/2014/main" id="{4907CA0F-22B1-4AD4-9129-09E1B88914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8A128F-0361-4CDF-BA5C-198AE7E5DF64}"/>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888289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C0A8-C3A7-4F0A-80BE-88CFDCCFF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A95FBF-B01E-4DF9-B0E6-42835C6960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09D5DC-D148-4543-9D45-4CDAA056E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5CA8C-A169-4048-9D7E-5D933448CD07}"/>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6" name="Footer Placeholder 5">
            <a:extLst>
              <a:ext uri="{FF2B5EF4-FFF2-40B4-BE49-F238E27FC236}">
                <a16:creationId xmlns:a16="http://schemas.microsoft.com/office/drawing/2014/main" id="{6A152E6F-7FBF-48D4-AF77-F464B9E88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EC6668-7203-4CC4-AB05-C7C4357A6FD9}"/>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272926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21C2-7FE9-4ABB-AD03-995DCB58C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1881EF-D417-4DB2-907E-63CF610C85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4603C-0908-469B-813E-FD9553272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B6260C-5479-4782-BDE1-F258107E6D25}"/>
              </a:ext>
            </a:extLst>
          </p:cNvPr>
          <p:cNvSpPr>
            <a:spLocks noGrp="1"/>
          </p:cNvSpPr>
          <p:nvPr>
            <p:ph type="dt" sz="half" idx="10"/>
          </p:nvPr>
        </p:nvSpPr>
        <p:spPr/>
        <p:txBody>
          <a:bodyPr/>
          <a:lstStyle/>
          <a:p>
            <a:fld id="{9366650C-DA18-4C1A-910B-9C4114B29CF9}" type="datetimeFigureOut">
              <a:rPr lang="en-US" smtClean="0"/>
              <a:t>3/3/21</a:t>
            </a:fld>
            <a:endParaRPr lang="en-US"/>
          </a:p>
        </p:txBody>
      </p:sp>
      <p:sp>
        <p:nvSpPr>
          <p:cNvPr id="6" name="Footer Placeholder 5">
            <a:extLst>
              <a:ext uri="{FF2B5EF4-FFF2-40B4-BE49-F238E27FC236}">
                <a16:creationId xmlns:a16="http://schemas.microsoft.com/office/drawing/2014/main" id="{1275E941-7ECA-4DD4-BB59-B7C076A09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4D805-5306-4C5A-A37B-C0B79AEF2960}"/>
              </a:ext>
            </a:extLst>
          </p:cNvPr>
          <p:cNvSpPr>
            <a:spLocks noGrp="1"/>
          </p:cNvSpPr>
          <p:nvPr>
            <p:ph type="sldNum" sz="quarter" idx="12"/>
          </p:nvPr>
        </p:nvSpPr>
        <p:spPr/>
        <p:txBody>
          <a:bodyPr/>
          <a:lstStyle/>
          <a:p>
            <a:fld id="{7C413694-089A-4576-93F4-2AB83A60D5EB}" type="slidenum">
              <a:rPr lang="en-US" smtClean="0"/>
              <a:t>‹#›</a:t>
            </a:fld>
            <a:endParaRPr lang="en-US"/>
          </a:p>
        </p:txBody>
      </p:sp>
    </p:spTree>
    <p:extLst>
      <p:ext uri="{BB962C8B-B14F-4D97-AF65-F5344CB8AC3E}">
        <p14:creationId xmlns:p14="http://schemas.microsoft.com/office/powerpoint/2010/main" val="1390998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02A4A-010E-4F16-8341-7F13490F0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21DEFC-7393-42E0-887C-D583CB956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0ACDC-C9D9-484E-B95C-CA566DE27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6650C-DA18-4C1A-910B-9C4114B29CF9}" type="datetimeFigureOut">
              <a:rPr lang="en-US" smtClean="0"/>
              <a:t>3/3/21</a:t>
            </a:fld>
            <a:endParaRPr lang="en-US"/>
          </a:p>
        </p:txBody>
      </p:sp>
      <p:sp>
        <p:nvSpPr>
          <p:cNvPr id="5" name="Footer Placeholder 4">
            <a:extLst>
              <a:ext uri="{FF2B5EF4-FFF2-40B4-BE49-F238E27FC236}">
                <a16:creationId xmlns:a16="http://schemas.microsoft.com/office/drawing/2014/main" id="{0BDBE9A2-7F7A-40EB-8CE4-E3D9C37DE8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37750-7279-4C3E-B733-B802865A8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13694-089A-4576-93F4-2AB83A60D5EB}" type="slidenum">
              <a:rPr lang="en-US" smtClean="0"/>
              <a:t>‹#›</a:t>
            </a:fld>
            <a:endParaRPr lang="en-US"/>
          </a:p>
        </p:txBody>
      </p:sp>
    </p:spTree>
    <p:extLst>
      <p:ext uri="{BB962C8B-B14F-4D97-AF65-F5344CB8AC3E}">
        <p14:creationId xmlns:p14="http://schemas.microsoft.com/office/powerpoint/2010/main" val="3167329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hyperlink" Target="https://www.tate.org.uk/art/artists/bridget-riley-1845"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tate.org.uk/art/artists/victor-vasarely-2095"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time_continue=274&amp;v=C-ZiFF5EiTU&amp;feature=emb_logo" TargetMode="External"/><Relationship Id="rId2" Type="http://schemas.openxmlformats.org/officeDocument/2006/relationships/hyperlink" Target="https://www.youtube.com/watch?v=uuOQoxr2PyQ"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A65924-0C9F-4CC3-9685-F91582BD3932}"/>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brightnessContrast bright="-51000"/>
                    </a14:imgEffect>
                  </a14:imgLayer>
                </a14:imgProps>
              </a:ext>
            </a:extLst>
          </a:blip>
          <a:srcRect t="14222" b="26411"/>
          <a:stretch/>
        </p:blipFill>
        <p:spPr>
          <a:xfrm>
            <a:off x="20" y="1"/>
            <a:ext cx="12191980" cy="6857999"/>
          </a:xfrm>
          <a:prstGeom prst="rect">
            <a:avLst/>
          </a:prstGeom>
        </p:spPr>
      </p:pic>
      <p:sp>
        <p:nvSpPr>
          <p:cNvPr id="2" name="Title 1">
            <a:extLst>
              <a:ext uri="{FF2B5EF4-FFF2-40B4-BE49-F238E27FC236}">
                <a16:creationId xmlns:a16="http://schemas.microsoft.com/office/drawing/2014/main" id="{78F5D2B8-D898-417C-B878-D9E661E4785F}"/>
              </a:ext>
            </a:extLst>
          </p:cNvPr>
          <p:cNvSpPr>
            <a:spLocks noGrp="1"/>
          </p:cNvSpPr>
          <p:nvPr>
            <p:ph type="ctrTitle"/>
          </p:nvPr>
        </p:nvSpPr>
        <p:spPr>
          <a:xfrm>
            <a:off x="1524000" y="1122362"/>
            <a:ext cx="9144000" cy="1098395"/>
          </a:xfrm>
        </p:spPr>
        <p:txBody>
          <a:bodyPr>
            <a:noAutofit/>
          </a:bodyPr>
          <a:lstStyle/>
          <a:p>
            <a:r>
              <a:rPr lang="en-US" sz="9600" b="1" dirty="0">
                <a:solidFill>
                  <a:srgbClr val="FFFFFF"/>
                </a:solidFill>
              </a:rPr>
              <a:t>OP Art</a:t>
            </a:r>
          </a:p>
        </p:txBody>
      </p:sp>
      <p:sp>
        <p:nvSpPr>
          <p:cNvPr id="3" name="Subtitle 2">
            <a:extLst>
              <a:ext uri="{FF2B5EF4-FFF2-40B4-BE49-F238E27FC236}">
                <a16:creationId xmlns:a16="http://schemas.microsoft.com/office/drawing/2014/main" id="{2BD96F23-4DD6-4B03-965E-905AE6C46E99}"/>
              </a:ext>
            </a:extLst>
          </p:cNvPr>
          <p:cNvSpPr>
            <a:spLocks noGrp="1"/>
          </p:cNvSpPr>
          <p:nvPr>
            <p:ph type="subTitle" idx="1"/>
          </p:nvPr>
        </p:nvSpPr>
        <p:spPr>
          <a:xfrm>
            <a:off x="474785" y="2409092"/>
            <a:ext cx="11271738" cy="2848707"/>
          </a:xfrm>
        </p:spPr>
        <p:txBody>
          <a:bodyPr>
            <a:normAutofit/>
          </a:bodyPr>
          <a:lstStyle/>
          <a:p>
            <a:r>
              <a:rPr lang="en-US" dirty="0">
                <a:solidFill>
                  <a:srgbClr val="FFFFFF"/>
                </a:solidFill>
              </a:rPr>
              <a:t>You took a “perception test.”</a:t>
            </a:r>
          </a:p>
          <a:p>
            <a:r>
              <a:rPr lang="en-US" dirty="0">
                <a:solidFill>
                  <a:srgbClr val="FFFFFF"/>
                </a:solidFill>
              </a:rPr>
              <a:t>It was a fun way to show you that you can not always trust what you see!</a:t>
            </a:r>
          </a:p>
          <a:p>
            <a:endParaRPr lang="en-US" dirty="0">
              <a:solidFill>
                <a:srgbClr val="FFFFFF"/>
              </a:solidFill>
            </a:endParaRPr>
          </a:p>
          <a:p>
            <a:r>
              <a:rPr lang="en-US" dirty="0">
                <a:solidFill>
                  <a:srgbClr val="FFFFFF"/>
                </a:solidFill>
              </a:rPr>
              <a:t>We will be creating an OP Art project that is based on optical illusion.</a:t>
            </a:r>
          </a:p>
          <a:p>
            <a:r>
              <a:rPr lang="en-US" dirty="0">
                <a:solidFill>
                  <a:srgbClr val="FFFFFF"/>
                </a:solidFill>
              </a:rPr>
              <a:t>Let’s learn a little about this style of art.</a:t>
            </a:r>
          </a:p>
          <a:p>
            <a:endParaRPr lang="en-US" dirty="0">
              <a:solidFill>
                <a:srgbClr val="FFFFFF"/>
              </a:solidFill>
            </a:endParaRP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2101543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D34B-41B9-45CE-97E1-91465F8B398B}"/>
              </a:ext>
            </a:extLst>
          </p:cNvPr>
          <p:cNvSpPr>
            <a:spLocks noGrp="1"/>
          </p:cNvSpPr>
          <p:nvPr>
            <p:ph type="title"/>
          </p:nvPr>
        </p:nvSpPr>
        <p:spPr/>
        <p:txBody>
          <a:bodyPr/>
          <a:lstStyle/>
          <a:p>
            <a:r>
              <a:rPr lang="en-US" dirty="0"/>
              <a:t>Whoa!</a:t>
            </a:r>
          </a:p>
        </p:txBody>
      </p:sp>
      <p:sp>
        <p:nvSpPr>
          <p:cNvPr id="3" name="Content Placeholder 2">
            <a:extLst>
              <a:ext uri="{FF2B5EF4-FFF2-40B4-BE49-F238E27FC236}">
                <a16:creationId xmlns:a16="http://schemas.microsoft.com/office/drawing/2014/main" id="{DF7D7BC8-1215-475C-A773-57C869C990EA}"/>
              </a:ext>
            </a:extLst>
          </p:cNvPr>
          <p:cNvSpPr>
            <a:spLocks noGrp="1"/>
          </p:cNvSpPr>
          <p:nvPr>
            <p:ph idx="1"/>
          </p:nvPr>
        </p:nvSpPr>
        <p:spPr>
          <a:xfrm>
            <a:off x="838200" y="1825625"/>
            <a:ext cx="2987040" cy="4667250"/>
          </a:xfrm>
        </p:spPr>
        <p:txBody>
          <a:bodyPr/>
          <a:lstStyle/>
          <a:p>
            <a:pPr marL="0" indent="0">
              <a:buNone/>
            </a:pPr>
            <a:r>
              <a:rPr lang="en-US" dirty="0"/>
              <a:t>This is not a video.</a:t>
            </a:r>
          </a:p>
          <a:p>
            <a:pPr marL="0" indent="0">
              <a:buNone/>
            </a:pPr>
            <a:r>
              <a:rPr lang="en-US" dirty="0"/>
              <a:t>The turning movement is an optical illusion</a:t>
            </a:r>
          </a:p>
          <a:p>
            <a:pPr marL="0" indent="0">
              <a:buNone/>
            </a:pPr>
            <a:endParaRPr lang="en-US" dirty="0"/>
          </a:p>
          <a:p>
            <a:pPr marL="0" indent="0">
              <a:buNone/>
            </a:pPr>
            <a:r>
              <a:rPr lang="en-US" sz="1800" dirty="0"/>
              <a:t>You can make it stop by looking at one line.</a:t>
            </a:r>
          </a:p>
        </p:txBody>
      </p:sp>
      <p:pic>
        <p:nvPicPr>
          <p:cNvPr id="4" name="Picture 3">
            <a:extLst>
              <a:ext uri="{FF2B5EF4-FFF2-40B4-BE49-F238E27FC236}">
                <a16:creationId xmlns:a16="http://schemas.microsoft.com/office/drawing/2014/main" id="{1F0EFAE6-1EF5-46AF-9F3B-1CC06BCC8EF2}"/>
              </a:ext>
            </a:extLst>
          </p:cNvPr>
          <p:cNvPicPr>
            <a:picLocks noChangeAspect="1"/>
          </p:cNvPicPr>
          <p:nvPr/>
        </p:nvPicPr>
        <p:blipFill>
          <a:blip r:embed="rId2"/>
          <a:stretch>
            <a:fillRect/>
          </a:stretch>
        </p:blipFill>
        <p:spPr>
          <a:xfrm>
            <a:off x="4887995" y="365125"/>
            <a:ext cx="6096528" cy="6096528"/>
          </a:xfrm>
          <a:prstGeom prst="rect">
            <a:avLst/>
          </a:prstGeom>
        </p:spPr>
      </p:pic>
    </p:spTree>
    <p:extLst>
      <p:ext uri="{BB962C8B-B14F-4D97-AF65-F5344CB8AC3E}">
        <p14:creationId xmlns:p14="http://schemas.microsoft.com/office/powerpoint/2010/main" val="2007303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6E9A4C-02A4-472D-8657-694F9C3A2443}"/>
              </a:ext>
            </a:extLst>
          </p:cNvPr>
          <p:cNvPicPr>
            <a:picLocks noChangeAspect="1"/>
          </p:cNvPicPr>
          <p:nvPr/>
        </p:nvPicPr>
        <p:blipFill rotWithShape="1">
          <a:blip r:embed="rId2"/>
          <a:srcRect t="23507" r="1" b="14502"/>
          <a:stretch/>
        </p:blipFill>
        <p:spPr>
          <a:xfrm>
            <a:off x="8470245" y="10"/>
            <a:ext cx="3721756" cy="3456422"/>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8" name="Picture 7">
            <a:extLst>
              <a:ext uri="{FF2B5EF4-FFF2-40B4-BE49-F238E27FC236}">
                <a16:creationId xmlns:a16="http://schemas.microsoft.com/office/drawing/2014/main" id="{B32AA489-E2A6-456C-AD20-54CF50FEFB1B}"/>
              </a:ext>
            </a:extLst>
          </p:cNvPr>
          <p:cNvPicPr>
            <a:picLocks noChangeAspect="1"/>
          </p:cNvPicPr>
          <p:nvPr/>
        </p:nvPicPr>
        <p:blipFill rotWithShape="1">
          <a:blip r:embed="rId3"/>
          <a:srcRect t="9939" r="-3" b="7459"/>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C52629B7-328D-439D-BF78-7109AFB182AA}"/>
              </a:ext>
            </a:extLst>
          </p:cNvPr>
          <p:cNvPicPr>
            <a:picLocks noChangeAspect="1"/>
          </p:cNvPicPr>
          <p:nvPr/>
        </p:nvPicPr>
        <p:blipFill rotWithShape="1">
          <a:blip r:embed="rId4"/>
          <a:srcRect t="4551" r="-1" b="9350"/>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5" name="Freeform: Shape 14">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39E550-CF53-46F9-903F-F50F035E45B8}"/>
              </a:ext>
            </a:extLst>
          </p:cNvPr>
          <p:cNvSpPr>
            <a:spLocks noGrp="1"/>
          </p:cNvSpPr>
          <p:nvPr>
            <p:ph type="title"/>
          </p:nvPr>
        </p:nvSpPr>
        <p:spPr>
          <a:xfrm>
            <a:off x="438912" y="1527048"/>
            <a:ext cx="5657088" cy="2770632"/>
          </a:xfrm>
        </p:spPr>
        <p:txBody>
          <a:bodyPr vert="horz" lIns="91440" tIns="45720" rIns="91440" bIns="45720" rtlCol="0" anchor="b">
            <a:normAutofit/>
          </a:bodyPr>
          <a:lstStyle/>
          <a:p>
            <a:r>
              <a:rPr lang="en-US" sz="4600" b="1" kern="1200" dirty="0">
                <a:solidFill>
                  <a:schemeClr val="bg1"/>
                </a:solidFill>
                <a:latin typeface="+mj-lt"/>
                <a:ea typeface="+mj-ea"/>
                <a:cs typeface="+mj-cs"/>
              </a:rPr>
              <a:t>Have fun </a:t>
            </a:r>
            <a:br>
              <a:rPr lang="en-US" sz="4600" b="1" kern="1200" dirty="0">
                <a:solidFill>
                  <a:schemeClr val="bg1"/>
                </a:solidFill>
                <a:latin typeface="+mj-lt"/>
                <a:ea typeface="+mj-ea"/>
                <a:cs typeface="+mj-cs"/>
              </a:rPr>
            </a:br>
            <a:r>
              <a:rPr lang="en-US" sz="4600" b="1" kern="1200" dirty="0">
                <a:solidFill>
                  <a:schemeClr val="bg1"/>
                </a:solidFill>
                <a:latin typeface="+mj-lt"/>
                <a:ea typeface="+mj-ea"/>
                <a:cs typeface="+mj-cs"/>
              </a:rPr>
              <a:t>making your own </a:t>
            </a:r>
            <a:br>
              <a:rPr lang="en-US" sz="4600" b="1" kern="1200" dirty="0">
                <a:solidFill>
                  <a:schemeClr val="bg1"/>
                </a:solidFill>
                <a:latin typeface="+mj-lt"/>
                <a:ea typeface="+mj-ea"/>
                <a:cs typeface="+mj-cs"/>
              </a:rPr>
            </a:br>
            <a:r>
              <a:rPr lang="en-US" sz="4600" b="1" kern="1200" dirty="0">
                <a:solidFill>
                  <a:schemeClr val="bg1"/>
                </a:solidFill>
                <a:latin typeface="+mj-lt"/>
                <a:ea typeface="+mj-ea"/>
                <a:cs typeface="+mj-cs"/>
              </a:rPr>
              <a:t>OP Art </a:t>
            </a:r>
            <a:br>
              <a:rPr lang="en-US" sz="4600" b="1" kern="1200" dirty="0">
                <a:solidFill>
                  <a:schemeClr val="bg1"/>
                </a:solidFill>
                <a:latin typeface="+mj-lt"/>
                <a:ea typeface="+mj-ea"/>
                <a:cs typeface="+mj-cs"/>
              </a:rPr>
            </a:br>
            <a:r>
              <a:rPr lang="en-US" sz="4600" b="1" kern="1200" dirty="0">
                <a:solidFill>
                  <a:schemeClr val="bg1"/>
                </a:solidFill>
                <a:latin typeface="+mj-lt"/>
                <a:ea typeface="+mj-ea"/>
                <a:cs typeface="+mj-cs"/>
              </a:rPr>
              <a:t>optical illusions!</a:t>
            </a:r>
          </a:p>
        </p:txBody>
      </p:sp>
      <p:sp>
        <p:nvSpPr>
          <p:cNvPr id="19" name="Rectangle 18">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875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672831-3A1E-41D2-86B3-F79E09929F95}"/>
              </a:ext>
            </a:extLst>
          </p:cNvPr>
          <p:cNvSpPr>
            <a:spLocks noGrp="1"/>
          </p:cNvSpPr>
          <p:nvPr>
            <p:ph type="title"/>
          </p:nvPr>
        </p:nvSpPr>
        <p:spPr>
          <a:xfrm>
            <a:off x="773288" y="223088"/>
            <a:ext cx="4062643" cy="1043409"/>
          </a:xfrm>
        </p:spPr>
        <p:txBody>
          <a:bodyPr>
            <a:normAutofit/>
          </a:bodyPr>
          <a:lstStyle/>
          <a:p>
            <a:r>
              <a:rPr lang="en-US" sz="6600" b="1" dirty="0"/>
              <a:t>OP Art</a:t>
            </a:r>
          </a:p>
        </p:txBody>
      </p:sp>
      <p:sp>
        <p:nvSpPr>
          <p:cNvPr id="3" name="Content Placeholder 2">
            <a:extLst>
              <a:ext uri="{FF2B5EF4-FFF2-40B4-BE49-F238E27FC236}">
                <a16:creationId xmlns:a16="http://schemas.microsoft.com/office/drawing/2014/main" id="{A17FDD85-159D-40ED-BBFC-1E402D294C90}"/>
              </a:ext>
            </a:extLst>
          </p:cNvPr>
          <p:cNvSpPr>
            <a:spLocks noGrp="1"/>
          </p:cNvSpPr>
          <p:nvPr>
            <p:ph idx="1"/>
          </p:nvPr>
        </p:nvSpPr>
        <p:spPr>
          <a:xfrm>
            <a:off x="160176" y="1209824"/>
            <a:ext cx="5288866" cy="4683922"/>
          </a:xfrm>
        </p:spPr>
        <p:txBody>
          <a:bodyPr anchor="t">
            <a:normAutofit/>
          </a:bodyPr>
          <a:lstStyle/>
          <a:p>
            <a:pPr marL="0" indent="0">
              <a:buNone/>
            </a:pPr>
            <a:r>
              <a:rPr lang="en-US" dirty="0"/>
              <a:t>Op art, short for optical art, is a style of visual art that uses optical illusions. </a:t>
            </a:r>
          </a:p>
          <a:p>
            <a:pPr marL="0" indent="0">
              <a:buNone/>
            </a:pPr>
            <a:r>
              <a:rPr lang="en-US" dirty="0"/>
              <a:t>Op art works are abstract, with many better known pieces created in black and white. Typically, they give the viewer the impression of movement, hidden images, flashing and vibrating patterns, or of swelling or warping. They create Optical Illusions!</a:t>
            </a:r>
          </a:p>
        </p:txBody>
      </p:sp>
      <p:pic>
        <p:nvPicPr>
          <p:cNvPr id="5" name="Picture 4">
            <a:extLst>
              <a:ext uri="{FF2B5EF4-FFF2-40B4-BE49-F238E27FC236}">
                <a16:creationId xmlns:a16="http://schemas.microsoft.com/office/drawing/2014/main" id="{F0FB547D-4FA1-45D4-84F1-F3CB8188463F}"/>
              </a:ext>
            </a:extLst>
          </p:cNvPr>
          <p:cNvPicPr>
            <a:picLocks noChangeAspect="1"/>
          </p:cNvPicPr>
          <p:nvPr/>
        </p:nvPicPr>
        <p:blipFill rotWithShape="1">
          <a:blip r:embed="rId2"/>
          <a:srcRect l="2811" r="2292"/>
          <a:stretch/>
        </p:blipFill>
        <p:spPr>
          <a:xfrm>
            <a:off x="6052638" y="223088"/>
            <a:ext cx="5974026" cy="6407404"/>
          </a:xfrm>
          <a:prstGeom prst="rect">
            <a:avLst/>
          </a:prstGeom>
        </p:spPr>
      </p:pic>
    </p:spTree>
    <p:extLst>
      <p:ext uri="{BB962C8B-B14F-4D97-AF65-F5344CB8AC3E}">
        <p14:creationId xmlns:p14="http://schemas.microsoft.com/office/powerpoint/2010/main" val="310387772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uilding, fence, crosswalk&#10;&#10;Description automatically generated">
            <a:extLst>
              <a:ext uri="{FF2B5EF4-FFF2-40B4-BE49-F238E27FC236}">
                <a16:creationId xmlns:a16="http://schemas.microsoft.com/office/drawing/2014/main" id="{8B1E9C3C-471F-4D6A-B8CC-7126E9A22296}"/>
              </a:ext>
            </a:extLst>
          </p:cNvPr>
          <p:cNvPicPr>
            <a:picLocks noChangeAspect="1"/>
          </p:cNvPicPr>
          <p:nvPr/>
        </p:nvPicPr>
        <p:blipFill rotWithShape="1">
          <a:blip r:embed="rId2"/>
          <a:srcRect t="12057" r="-2" b="1225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Picture 5" descr="A picture containing accessory, umbrella, tree, rain&#10;&#10;Description automatically generated">
            <a:extLst>
              <a:ext uri="{FF2B5EF4-FFF2-40B4-BE49-F238E27FC236}">
                <a16:creationId xmlns:a16="http://schemas.microsoft.com/office/drawing/2014/main" id="{7FE966EF-4626-4F85-A8F9-62D11E0F1FBA}"/>
              </a:ext>
            </a:extLst>
          </p:cNvPr>
          <p:cNvPicPr>
            <a:picLocks noChangeAspect="1"/>
          </p:cNvPicPr>
          <p:nvPr/>
        </p:nvPicPr>
        <p:blipFill rotWithShape="1">
          <a:blip r:embed="rId3"/>
          <a:srcRect t="8684" r="-3" b="871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descr="A picture containing blind, building, fence&#10;&#10;Description automatically generated">
            <a:extLst>
              <a:ext uri="{FF2B5EF4-FFF2-40B4-BE49-F238E27FC236}">
                <a16:creationId xmlns:a16="http://schemas.microsoft.com/office/drawing/2014/main" id="{F79EBBF5-1A11-44A2-8D90-12CD91590082}"/>
              </a:ext>
            </a:extLst>
          </p:cNvPr>
          <p:cNvPicPr>
            <a:picLocks noChangeAspect="1"/>
          </p:cNvPicPr>
          <p:nvPr/>
        </p:nvPicPr>
        <p:blipFill rotWithShape="1">
          <a:blip r:embed="rId4"/>
          <a:srcRect t="36001" r="2" b="29735"/>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3" name="Freeform: Shape 1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326579-53B0-4515-AFEE-AB4970BC2948}"/>
              </a:ext>
            </a:extLst>
          </p:cNvPr>
          <p:cNvSpPr>
            <a:spLocks noGrp="1"/>
          </p:cNvSpPr>
          <p:nvPr>
            <p:ph idx="1"/>
          </p:nvPr>
        </p:nvSpPr>
        <p:spPr>
          <a:xfrm>
            <a:off x="448056" y="670326"/>
            <a:ext cx="4922338" cy="5511018"/>
          </a:xfrm>
        </p:spPr>
        <p:txBody>
          <a:bodyPr>
            <a:normAutofit/>
          </a:bodyPr>
          <a:lstStyle/>
          <a:p>
            <a:pPr marL="0" indent="0">
              <a:buNone/>
            </a:pPr>
            <a:r>
              <a:rPr lang="en-US" sz="2400" u="sng" dirty="0"/>
              <a:t>OP Art is also known as:</a:t>
            </a:r>
          </a:p>
          <a:p>
            <a:pPr marL="0" indent="0">
              <a:buNone/>
            </a:pPr>
            <a:r>
              <a:rPr lang="en-US" sz="2400" dirty="0"/>
              <a:t>Geometric abstraction </a:t>
            </a:r>
            <a:r>
              <a:rPr lang="en-US" sz="1800" dirty="0"/>
              <a:t>because it uses mostly geometric shapes</a:t>
            </a:r>
          </a:p>
          <a:p>
            <a:pPr marL="0" indent="0">
              <a:buNone/>
            </a:pPr>
            <a:r>
              <a:rPr lang="en-US" sz="2400" dirty="0"/>
              <a:t>Hard-edge abstraction </a:t>
            </a:r>
            <a:r>
              <a:rPr lang="en-US" sz="1800" dirty="0"/>
              <a:t>because the edges of the shapes are neat and clean.</a:t>
            </a:r>
          </a:p>
          <a:p>
            <a:pPr marL="0" indent="0">
              <a:buNone/>
            </a:pPr>
            <a:r>
              <a:rPr lang="en-US" sz="2400" dirty="0"/>
              <a:t>Perceptual abstraction</a:t>
            </a:r>
            <a:r>
              <a:rPr lang="en-US" sz="1800" dirty="0"/>
              <a:t> because it messes with the viewer’s perception.</a:t>
            </a:r>
          </a:p>
          <a:p>
            <a:pPr marL="0" indent="0">
              <a:buNone/>
            </a:pPr>
            <a:endParaRPr lang="en-US" sz="2400" dirty="0"/>
          </a:p>
          <a:p>
            <a:endParaRPr lang="en-US" sz="2400" dirty="0"/>
          </a:p>
          <a:p>
            <a:r>
              <a:rPr lang="en-US" sz="2400" dirty="0"/>
              <a:t>Most popular in the 1960s, artists such as Victor </a:t>
            </a:r>
            <a:r>
              <a:rPr lang="en-US" sz="2400" dirty="0" err="1"/>
              <a:t>Vasarely</a:t>
            </a:r>
            <a:r>
              <a:rPr lang="en-US" sz="2400" dirty="0"/>
              <a:t>, Bridget Riley and M.C. Escher experimented with Optical Art.</a:t>
            </a:r>
          </a:p>
        </p:txBody>
      </p:sp>
    </p:spTree>
    <p:extLst>
      <p:ext uri="{BB962C8B-B14F-4D97-AF65-F5344CB8AC3E}">
        <p14:creationId xmlns:p14="http://schemas.microsoft.com/office/powerpoint/2010/main" val="1491664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AA20-DF1D-4E65-B0F7-CC3FA42FD063}"/>
              </a:ext>
            </a:extLst>
          </p:cNvPr>
          <p:cNvSpPr>
            <a:spLocks noGrp="1"/>
          </p:cNvSpPr>
          <p:nvPr>
            <p:ph type="title"/>
          </p:nvPr>
        </p:nvSpPr>
        <p:spPr>
          <a:xfrm>
            <a:off x="852930" y="285201"/>
            <a:ext cx="3030415" cy="1226951"/>
          </a:xfrm>
        </p:spPr>
        <p:txBody>
          <a:bodyPr/>
          <a:lstStyle/>
          <a:p>
            <a:r>
              <a:rPr lang="en-US" dirty="0">
                <a:solidFill>
                  <a:schemeClr val="bg1"/>
                </a:solidFill>
              </a:rPr>
              <a:t>Bridget Riley</a:t>
            </a:r>
          </a:p>
        </p:txBody>
      </p:sp>
      <p:sp>
        <p:nvSpPr>
          <p:cNvPr id="3" name="Content Placeholder 2">
            <a:extLst>
              <a:ext uri="{FF2B5EF4-FFF2-40B4-BE49-F238E27FC236}">
                <a16:creationId xmlns:a16="http://schemas.microsoft.com/office/drawing/2014/main" id="{8F003E0F-BEE5-4F25-957B-FC8A48330D5D}"/>
              </a:ext>
            </a:extLst>
          </p:cNvPr>
          <p:cNvSpPr>
            <a:spLocks noGrp="1"/>
          </p:cNvSpPr>
          <p:nvPr>
            <p:ph idx="1"/>
          </p:nvPr>
        </p:nvSpPr>
        <p:spPr>
          <a:xfrm>
            <a:off x="1541580" y="6152475"/>
            <a:ext cx="5831615" cy="483575"/>
          </a:xfrm>
        </p:spPr>
        <p:txBody>
          <a:bodyPr/>
          <a:lstStyle/>
          <a:p>
            <a:pPr marL="0" indent="0">
              <a:buNone/>
            </a:pPr>
            <a:r>
              <a:rPr lang="en-US" sz="2000" dirty="0">
                <a:hlinkClick r:id="rId2"/>
              </a:rPr>
              <a:t>https://www.tate.org.uk/art/artists/bridget-riley-1845</a:t>
            </a:r>
            <a:endParaRPr lang="en-US" sz="2000" dirty="0"/>
          </a:p>
        </p:txBody>
      </p:sp>
      <p:pic>
        <p:nvPicPr>
          <p:cNvPr id="4" name="Picture 3">
            <a:extLst>
              <a:ext uri="{FF2B5EF4-FFF2-40B4-BE49-F238E27FC236}">
                <a16:creationId xmlns:a16="http://schemas.microsoft.com/office/drawing/2014/main" id="{DF0077CF-EA01-458C-9E99-642DB8624E41}"/>
              </a:ext>
            </a:extLst>
          </p:cNvPr>
          <p:cNvPicPr>
            <a:picLocks noChangeAspect="1"/>
          </p:cNvPicPr>
          <p:nvPr/>
        </p:nvPicPr>
        <p:blipFill>
          <a:blip r:embed="rId3"/>
          <a:stretch>
            <a:fillRect/>
          </a:stretch>
        </p:blipFill>
        <p:spPr>
          <a:xfrm>
            <a:off x="9185916" y="3413669"/>
            <a:ext cx="2575409" cy="3182817"/>
          </a:xfrm>
          <a:prstGeom prst="rect">
            <a:avLst/>
          </a:prstGeom>
        </p:spPr>
      </p:pic>
      <p:pic>
        <p:nvPicPr>
          <p:cNvPr id="7" name="Picture 6">
            <a:extLst>
              <a:ext uri="{FF2B5EF4-FFF2-40B4-BE49-F238E27FC236}">
                <a16:creationId xmlns:a16="http://schemas.microsoft.com/office/drawing/2014/main" id="{90E56271-0076-4E6C-B06B-83BC1C43D61C}"/>
              </a:ext>
            </a:extLst>
          </p:cNvPr>
          <p:cNvPicPr>
            <a:picLocks noChangeAspect="1"/>
          </p:cNvPicPr>
          <p:nvPr/>
        </p:nvPicPr>
        <p:blipFill>
          <a:blip r:embed="rId4"/>
          <a:stretch>
            <a:fillRect/>
          </a:stretch>
        </p:blipFill>
        <p:spPr>
          <a:xfrm>
            <a:off x="9185916" y="365125"/>
            <a:ext cx="2530409" cy="2530409"/>
          </a:xfrm>
          <a:prstGeom prst="rect">
            <a:avLst/>
          </a:prstGeom>
        </p:spPr>
      </p:pic>
      <p:pic>
        <p:nvPicPr>
          <p:cNvPr id="8" name="Picture 7">
            <a:extLst>
              <a:ext uri="{FF2B5EF4-FFF2-40B4-BE49-F238E27FC236}">
                <a16:creationId xmlns:a16="http://schemas.microsoft.com/office/drawing/2014/main" id="{51DA9F13-16ED-43D9-8A9C-1C66228DCE84}"/>
              </a:ext>
            </a:extLst>
          </p:cNvPr>
          <p:cNvPicPr>
            <a:picLocks noChangeAspect="1"/>
          </p:cNvPicPr>
          <p:nvPr/>
        </p:nvPicPr>
        <p:blipFill>
          <a:blip r:embed="rId5"/>
          <a:stretch>
            <a:fillRect/>
          </a:stretch>
        </p:blipFill>
        <p:spPr>
          <a:xfrm>
            <a:off x="5065461" y="2717855"/>
            <a:ext cx="3422383" cy="3182816"/>
          </a:xfrm>
          <a:prstGeom prst="rect">
            <a:avLst/>
          </a:prstGeom>
          <a:effectLst/>
        </p:spPr>
      </p:pic>
      <p:pic>
        <p:nvPicPr>
          <p:cNvPr id="9" name="Picture 8">
            <a:extLst>
              <a:ext uri="{FF2B5EF4-FFF2-40B4-BE49-F238E27FC236}">
                <a16:creationId xmlns:a16="http://schemas.microsoft.com/office/drawing/2014/main" id="{AE004517-0089-46B0-B039-74D1AEE56BBA}"/>
              </a:ext>
            </a:extLst>
          </p:cNvPr>
          <p:cNvPicPr>
            <a:picLocks noChangeAspect="1"/>
          </p:cNvPicPr>
          <p:nvPr/>
        </p:nvPicPr>
        <p:blipFill>
          <a:blip r:embed="rId6"/>
          <a:stretch>
            <a:fillRect/>
          </a:stretch>
        </p:blipFill>
        <p:spPr>
          <a:xfrm>
            <a:off x="278888" y="1763956"/>
            <a:ext cx="4178500" cy="4136715"/>
          </a:xfrm>
          <a:prstGeom prst="rect">
            <a:avLst/>
          </a:prstGeom>
        </p:spPr>
      </p:pic>
      <p:pic>
        <p:nvPicPr>
          <p:cNvPr id="10" name="Picture 9">
            <a:extLst>
              <a:ext uri="{FF2B5EF4-FFF2-40B4-BE49-F238E27FC236}">
                <a16:creationId xmlns:a16="http://schemas.microsoft.com/office/drawing/2014/main" id="{C949AD7F-E053-4981-8248-5DC564CF279C}"/>
              </a:ext>
            </a:extLst>
          </p:cNvPr>
          <p:cNvPicPr>
            <a:picLocks noChangeAspect="1"/>
          </p:cNvPicPr>
          <p:nvPr/>
        </p:nvPicPr>
        <p:blipFill>
          <a:blip r:embed="rId7"/>
          <a:stretch>
            <a:fillRect/>
          </a:stretch>
        </p:blipFill>
        <p:spPr>
          <a:xfrm>
            <a:off x="5078905" y="365125"/>
            <a:ext cx="3485493" cy="1960590"/>
          </a:xfrm>
          <a:prstGeom prst="rect">
            <a:avLst/>
          </a:prstGeom>
        </p:spPr>
      </p:pic>
      <p:pic>
        <p:nvPicPr>
          <p:cNvPr id="11" name="Picture 10">
            <a:extLst>
              <a:ext uri="{FF2B5EF4-FFF2-40B4-BE49-F238E27FC236}">
                <a16:creationId xmlns:a16="http://schemas.microsoft.com/office/drawing/2014/main" id="{37D05195-93E7-451A-8494-C061AB2EF479}"/>
              </a:ext>
            </a:extLst>
          </p:cNvPr>
          <p:cNvPicPr>
            <a:picLocks noChangeAspect="1"/>
          </p:cNvPicPr>
          <p:nvPr/>
        </p:nvPicPr>
        <p:blipFill>
          <a:blip r:embed="rId8"/>
          <a:stretch>
            <a:fillRect/>
          </a:stretch>
        </p:blipFill>
        <p:spPr>
          <a:xfrm>
            <a:off x="-158261" y="-144605"/>
            <a:ext cx="4194412" cy="859611"/>
          </a:xfrm>
          <a:prstGeom prst="rect">
            <a:avLst/>
          </a:prstGeom>
        </p:spPr>
      </p:pic>
    </p:spTree>
    <p:extLst>
      <p:ext uri="{BB962C8B-B14F-4D97-AF65-F5344CB8AC3E}">
        <p14:creationId xmlns:p14="http://schemas.microsoft.com/office/powerpoint/2010/main" val="2595611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BE10-636B-4FD8-B696-F61ED1364F33}"/>
              </a:ext>
            </a:extLst>
          </p:cNvPr>
          <p:cNvSpPr>
            <a:spLocks noGrp="1"/>
          </p:cNvSpPr>
          <p:nvPr>
            <p:ph type="title"/>
          </p:nvPr>
        </p:nvSpPr>
        <p:spPr/>
        <p:txBody>
          <a:bodyPr/>
          <a:lstStyle/>
          <a:p>
            <a:r>
              <a:rPr lang="en-US" dirty="0">
                <a:solidFill>
                  <a:schemeClr val="bg1"/>
                </a:solidFill>
              </a:rPr>
              <a:t>Victor </a:t>
            </a:r>
            <a:r>
              <a:rPr lang="en-US" dirty="0" err="1">
                <a:solidFill>
                  <a:schemeClr val="bg1"/>
                </a:solidFill>
              </a:rPr>
              <a:t>Vasarely</a:t>
            </a:r>
            <a:endParaRPr lang="en-US" dirty="0">
              <a:solidFill>
                <a:schemeClr val="bg1"/>
              </a:solidFill>
            </a:endParaRPr>
          </a:p>
        </p:txBody>
      </p:sp>
      <p:pic>
        <p:nvPicPr>
          <p:cNvPr id="4" name="Picture 3">
            <a:extLst>
              <a:ext uri="{FF2B5EF4-FFF2-40B4-BE49-F238E27FC236}">
                <a16:creationId xmlns:a16="http://schemas.microsoft.com/office/drawing/2014/main" id="{BF552A5D-17CA-450A-A6A6-05B633214A58}"/>
              </a:ext>
            </a:extLst>
          </p:cNvPr>
          <p:cNvPicPr>
            <a:picLocks noChangeAspect="1"/>
          </p:cNvPicPr>
          <p:nvPr/>
        </p:nvPicPr>
        <p:blipFill>
          <a:blip r:embed="rId2"/>
          <a:stretch>
            <a:fillRect/>
          </a:stretch>
        </p:blipFill>
        <p:spPr>
          <a:xfrm>
            <a:off x="8792308" y="3378357"/>
            <a:ext cx="2743200" cy="2688336"/>
          </a:xfrm>
          <a:prstGeom prst="rect">
            <a:avLst/>
          </a:prstGeom>
        </p:spPr>
      </p:pic>
      <p:pic>
        <p:nvPicPr>
          <p:cNvPr id="5" name="Picture 4">
            <a:extLst>
              <a:ext uri="{FF2B5EF4-FFF2-40B4-BE49-F238E27FC236}">
                <a16:creationId xmlns:a16="http://schemas.microsoft.com/office/drawing/2014/main" id="{E16C9B16-833F-4AE0-B456-055A54580EDC}"/>
              </a:ext>
            </a:extLst>
          </p:cNvPr>
          <p:cNvPicPr>
            <a:picLocks noChangeAspect="1"/>
          </p:cNvPicPr>
          <p:nvPr/>
        </p:nvPicPr>
        <p:blipFill>
          <a:blip r:embed="rId3"/>
          <a:stretch>
            <a:fillRect/>
          </a:stretch>
        </p:blipFill>
        <p:spPr>
          <a:xfrm>
            <a:off x="8792308" y="365124"/>
            <a:ext cx="2743200" cy="2730341"/>
          </a:xfrm>
          <a:prstGeom prst="rect">
            <a:avLst/>
          </a:prstGeom>
        </p:spPr>
      </p:pic>
      <p:pic>
        <p:nvPicPr>
          <p:cNvPr id="6" name="Picture 5">
            <a:extLst>
              <a:ext uri="{FF2B5EF4-FFF2-40B4-BE49-F238E27FC236}">
                <a16:creationId xmlns:a16="http://schemas.microsoft.com/office/drawing/2014/main" id="{CF93D357-A5C6-421E-86A6-22AAF9C6C42A}"/>
              </a:ext>
            </a:extLst>
          </p:cNvPr>
          <p:cNvPicPr>
            <a:picLocks noChangeAspect="1"/>
          </p:cNvPicPr>
          <p:nvPr/>
        </p:nvPicPr>
        <p:blipFill>
          <a:blip r:embed="rId4"/>
          <a:stretch>
            <a:fillRect/>
          </a:stretch>
        </p:blipFill>
        <p:spPr>
          <a:xfrm>
            <a:off x="5662654" y="365124"/>
            <a:ext cx="2743199" cy="2747978"/>
          </a:xfrm>
          <a:prstGeom prst="rect">
            <a:avLst/>
          </a:prstGeom>
        </p:spPr>
      </p:pic>
      <p:pic>
        <p:nvPicPr>
          <p:cNvPr id="7" name="Picture 6">
            <a:extLst>
              <a:ext uri="{FF2B5EF4-FFF2-40B4-BE49-F238E27FC236}">
                <a16:creationId xmlns:a16="http://schemas.microsoft.com/office/drawing/2014/main" id="{B5324AE1-9998-4010-BDD7-2E9C6694CD7F}"/>
              </a:ext>
            </a:extLst>
          </p:cNvPr>
          <p:cNvPicPr>
            <a:picLocks noChangeAspect="1"/>
          </p:cNvPicPr>
          <p:nvPr/>
        </p:nvPicPr>
        <p:blipFill>
          <a:blip r:embed="rId5"/>
          <a:stretch>
            <a:fillRect/>
          </a:stretch>
        </p:blipFill>
        <p:spPr>
          <a:xfrm>
            <a:off x="5712628" y="3363732"/>
            <a:ext cx="2693225" cy="2688336"/>
          </a:xfrm>
          <a:prstGeom prst="rect">
            <a:avLst/>
          </a:prstGeom>
        </p:spPr>
      </p:pic>
      <p:pic>
        <p:nvPicPr>
          <p:cNvPr id="8" name="Picture 7">
            <a:extLst>
              <a:ext uri="{FF2B5EF4-FFF2-40B4-BE49-F238E27FC236}">
                <a16:creationId xmlns:a16="http://schemas.microsoft.com/office/drawing/2014/main" id="{B5A37206-E766-41EE-9FF6-B1CA91475523}"/>
              </a:ext>
            </a:extLst>
          </p:cNvPr>
          <p:cNvPicPr>
            <a:picLocks noChangeAspect="1"/>
          </p:cNvPicPr>
          <p:nvPr/>
        </p:nvPicPr>
        <p:blipFill>
          <a:blip r:embed="rId6"/>
          <a:stretch>
            <a:fillRect/>
          </a:stretch>
        </p:blipFill>
        <p:spPr>
          <a:xfrm>
            <a:off x="301813" y="1793631"/>
            <a:ext cx="4879423" cy="3270738"/>
          </a:xfrm>
          <a:prstGeom prst="rect">
            <a:avLst/>
          </a:prstGeom>
        </p:spPr>
      </p:pic>
      <p:sp>
        <p:nvSpPr>
          <p:cNvPr id="9" name="Rectangle 8">
            <a:extLst>
              <a:ext uri="{FF2B5EF4-FFF2-40B4-BE49-F238E27FC236}">
                <a16:creationId xmlns:a16="http://schemas.microsoft.com/office/drawing/2014/main" id="{534F6470-F304-43BF-A560-413E1C5C1C6C}"/>
              </a:ext>
            </a:extLst>
          </p:cNvPr>
          <p:cNvSpPr/>
          <p:nvPr/>
        </p:nvSpPr>
        <p:spPr>
          <a:xfrm>
            <a:off x="192952" y="5663212"/>
            <a:ext cx="5469702" cy="369332"/>
          </a:xfrm>
          <a:prstGeom prst="rect">
            <a:avLst/>
          </a:prstGeom>
        </p:spPr>
        <p:txBody>
          <a:bodyPr wrap="none">
            <a:spAutoFit/>
          </a:bodyPr>
          <a:lstStyle/>
          <a:p>
            <a:r>
              <a:rPr lang="en-US" dirty="0">
                <a:hlinkClick r:id="rId7"/>
              </a:rPr>
              <a:t>https://www.tate.org.uk/art/artists/victor-vasarely-2095</a:t>
            </a:r>
            <a:endParaRPr lang="en-US" dirty="0"/>
          </a:p>
        </p:txBody>
      </p:sp>
      <p:sp>
        <p:nvSpPr>
          <p:cNvPr id="10" name="TextBox 9">
            <a:extLst>
              <a:ext uri="{FF2B5EF4-FFF2-40B4-BE49-F238E27FC236}">
                <a16:creationId xmlns:a16="http://schemas.microsoft.com/office/drawing/2014/main" id="{7362AEFC-078B-487F-8077-DD1DCE56F6F9}"/>
              </a:ext>
            </a:extLst>
          </p:cNvPr>
          <p:cNvSpPr txBox="1"/>
          <p:nvPr/>
        </p:nvSpPr>
        <p:spPr>
          <a:xfrm>
            <a:off x="0" y="0"/>
            <a:ext cx="4044462" cy="584775"/>
          </a:xfrm>
          <a:prstGeom prst="rect">
            <a:avLst/>
          </a:prstGeom>
          <a:noFill/>
        </p:spPr>
        <p:txBody>
          <a:bodyPr wrap="square" rtlCol="0">
            <a:spAutoFit/>
          </a:bodyPr>
          <a:lstStyle/>
          <a:p>
            <a:r>
              <a:rPr lang="en-US" sz="3200" dirty="0">
                <a:solidFill>
                  <a:schemeClr val="bg1"/>
                </a:solidFill>
              </a:rPr>
              <a:t>Op Art Artists:</a:t>
            </a:r>
          </a:p>
        </p:txBody>
      </p:sp>
    </p:spTree>
    <p:extLst>
      <p:ext uri="{BB962C8B-B14F-4D97-AF65-F5344CB8AC3E}">
        <p14:creationId xmlns:p14="http://schemas.microsoft.com/office/powerpoint/2010/main" val="42421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9074-FFE8-4690-AEA9-0C971AE01850}"/>
              </a:ext>
            </a:extLst>
          </p:cNvPr>
          <p:cNvSpPr>
            <a:spLocks noGrp="1"/>
          </p:cNvSpPr>
          <p:nvPr>
            <p:ph type="title"/>
          </p:nvPr>
        </p:nvSpPr>
        <p:spPr>
          <a:xfrm>
            <a:off x="281355" y="140677"/>
            <a:ext cx="7277685" cy="4220308"/>
          </a:xfrm>
        </p:spPr>
        <p:txBody>
          <a:bodyPr>
            <a:normAutofit/>
          </a:bodyPr>
          <a:lstStyle/>
          <a:p>
            <a:r>
              <a:rPr lang="en-US" b="1" dirty="0">
                <a:solidFill>
                  <a:srgbClr val="FFC000"/>
                </a:solidFill>
              </a:rPr>
              <a:t>Your OP Art assignment:</a:t>
            </a:r>
            <a:br>
              <a:rPr lang="en-US" dirty="0">
                <a:solidFill>
                  <a:schemeClr val="bg1"/>
                </a:solidFill>
              </a:rPr>
            </a:br>
            <a:r>
              <a:rPr lang="en-US" sz="4000" dirty="0">
                <a:solidFill>
                  <a:schemeClr val="bg1"/>
                </a:solidFill>
              </a:rPr>
              <a:t>Create an OP art design. </a:t>
            </a:r>
            <a:br>
              <a:rPr lang="en-US" sz="4000" dirty="0">
                <a:solidFill>
                  <a:schemeClr val="bg1"/>
                </a:solidFill>
              </a:rPr>
            </a:br>
            <a:r>
              <a:rPr lang="en-US" sz="3100" dirty="0">
                <a:solidFill>
                  <a:schemeClr val="bg1"/>
                </a:solidFill>
              </a:rPr>
              <a:t>Look at the handouts attached to the assignment in google classroom or look at the images in this </a:t>
            </a:r>
            <a:r>
              <a:rPr lang="en-US" sz="3100" dirty="0" err="1">
                <a:solidFill>
                  <a:schemeClr val="bg1"/>
                </a:solidFill>
              </a:rPr>
              <a:t>powerpoint</a:t>
            </a:r>
            <a:r>
              <a:rPr lang="en-US" sz="3100" dirty="0">
                <a:solidFill>
                  <a:schemeClr val="bg1"/>
                </a:solidFill>
              </a:rPr>
              <a:t> to get some ideas for your OP art.</a:t>
            </a:r>
            <a:br>
              <a:rPr lang="en-US" dirty="0">
                <a:solidFill>
                  <a:schemeClr val="bg1"/>
                </a:solidFill>
              </a:rPr>
            </a:br>
            <a:br>
              <a:rPr lang="en-US" dirty="0">
                <a:solidFill>
                  <a:schemeClr val="bg1"/>
                </a:solidFill>
              </a:rPr>
            </a:br>
            <a:r>
              <a:rPr lang="en-US" sz="2200" dirty="0">
                <a:solidFill>
                  <a:schemeClr val="bg1"/>
                </a:solidFill>
              </a:rPr>
              <a:t>Here are just 2 of the hundreds of </a:t>
            </a:r>
            <a:r>
              <a:rPr lang="en-US" sz="2200" dirty="0" err="1">
                <a:solidFill>
                  <a:schemeClr val="bg1"/>
                </a:solidFill>
              </a:rPr>
              <a:t>youtube</a:t>
            </a:r>
            <a:r>
              <a:rPr lang="en-US" sz="2200" dirty="0">
                <a:solidFill>
                  <a:schemeClr val="bg1"/>
                </a:solidFill>
              </a:rPr>
              <a:t> videos you can watch for inspiration (or directions on how to make them)</a:t>
            </a:r>
          </a:p>
        </p:txBody>
      </p:sp>
      <p:sp>
        <p:nvSpPr>
          <p:cNvPr id="3" name="Content Placeholder 2">
            <a:extLst>
              <a:ext uri="{FF2B5EF4-FFF2-40B4-BE49-F238E27FC236}">
                <a16:creationId xmlns:a16="http://schemas.microsoft.com/office/drawing/2014/main" id="{B18DBC9D-77DD-4324-B172-AAE2CFEFE973}"/>
              </a:ext>
            </a:extLst>
          </p:cNvPr>
          <p:cNvSpPr>
            <a:spLocks noGrp="1"/>
          </p:cNvSpPr>
          <p:nvPr>
            <p:ph idx="1"/>
          </p:nvPr>
        </p:nvSpPr>
        <p:spPr>
          <a:xfrm>
            <a:off x="838200" y="4360985"/>
            <a:ext cx="10515600" cy="1815978"/>
          </a:xfrm>
        </p:spPr>
        <p:txBody>
          <a:bodyPr>
            <a:normAutofit lnSpcReduction="10000"/>
          </a:bodyPr>
          <a:lstStyle/>
          <a:p>
            <a:r>
              <a:rPr lang="en-US" dirty="0">
                <a:hlinkClick r:id="rId2"/>
              </a:rPr>
              <a:t>https://www.youtube.com/watch?v=uuOQoxr2PyQ</a:t>
            </a:r>
            <a:endParaRPr lang="en-US" dirty="0"/>
          </a:p>
          <a:p>
            <a:endParaRPr lang="en-US" dirty="0"/>
          </a:p>
          <a:p>
            <a:r>
              <a:rPr lang="en-US" dirty="0">
                <a:hlinkClick r:id="rId3"/>
              </a:rPr>
              <a:t>https://www.youtube.com/watch?time_continue=274&amp;v=C-ZiFF5EiTU&amp;feature=emb_logo</a:t>
            </a:r>
            <a:endParaRPr lang="en-US" dirty="0"/>
          </a:p>
        </p:txBody>
      </p:sp>
      <p:pic>
        <p:nvPicPr>
          <p:cNvPr id="4" name="Picture 3">
            <a:extLst>
              <a:ext uri="{FF2B5EF4-FFF2-40B4-BE49-F238E27FC236}">
                <a16:creationId xmlns:a16="http://schemas.microsoft.com/office/drawing/2014/main" id="{EF5F7C58-4710-4903-9262-23F6D30C534A}"/>
              </a:ext>
            </a:extLst>
          </p:cNvPr>
          <p:cNvPicPr>
            <a:picLocks noChangeAspect="1"/>
          </p:cNvPicPr>
          <p:nvPr/>
        </p:nvPicPr>
        <p:blipFill>
          <a:blip r:embed="rId4"/>
          <a:stretch>
            <a:fillRect/>
          </a:stretch>
        </p:blipFill>
        <p:spPr>
          <a:xfrm>
            <a:off x="7842087" y="393578"/>
            <a:ext cx="3541224" cy="3541224"/>
          </a:xfrm>
          <a:prstGeom prst="rect">
            <a:avLst/>
          </a:prstGeom>
        </p:spPr>
      </p:pic>
    </p:spTree>
    <p:extLst>
      <p:ext uri="{BB962C8B-B14F-4D97-AF65-F5344CB8AC3E}">
        <p14:creationId xmlns:p14="http://schemas.microsoft.com/office/powerpoint/2010/main" val="1019124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D19C-BADE-4194-B53A-3D6FBC95A667}"/>
              </a:ext>
            </a:extLst>
          </p:cNvPr>
          <p:cNvSpPr>
            <a:spLocks noGrp="1"/>
          </p:cNvSpPr>
          <p:nvPr>
            <p:ph type="title"/>
          </p:nvPr>
        </p:nvSpPr>
        <p:spPr/>
        <p:txBody>
          <a:bodyPr/>
          <a:lstStyle/>
          <a:p>
            <a:r>
              <a:rPr lang="en-US" dirty="0">
                <a:solidFill>
                  <a:schemeClr val="bg1"/>
                </a:solidFill>
              </a:rPr>
              <a:t>Just for fun:</a:t>
            </a:r>
          </a:p>
        </p:txBody>
      </p:sp>
      <p:sp>
        <p:nvSpPr>
          <p:cNvPr id="3" name="Content Placeholder 2">
            <a:extLst>
              <a:ext uri="{FF2B5EF4-FFF2-40B4-BE49-F238E27FC236}">
                <a16:creationId xmlns:a16="http://schemas.microsoft.com/office/drawing/2014/main" id="{0E3CEFB7-F20E-40D6-92AE-974EB4355F7E}"/>
              </a:ext>
            </a:extLst>
          </p:cNvPr>
          <p:cNvSpPr>
            <a:spLocks noGrp="1"/>
          </p:cNvSpPr>
          <p:nvPr>
            <p:ph idx="1"/>
          </p:nvPr>
        </p:nvSpPr>
        <p:spPr/>
        <p:txBody>
          <a:bodyPr/>
          <a:lstStyle/>
          <a:p>
            <a:r>
              <a:rPr lang="en-US" dirty="0">
                <a:solidFill>
                  <a:schemeClr val="bg1"/>
                </a:solidFill>
              </a:rPr>
              <a:t> The next few slides are just to have fun looking at more optical illusions.</a:t>
            </a:r>
          </a:p>
        </p:txBody>
      </p:sp>
      <p:pic>
        <p:nvPicPr>
          <p:cNvPr id="4" name="Picture 3">
            <a:extLst>
              <a:ext uri="{FF2B5EF4-FFF2-40B4-BE49-F238E27FC236}">
                <a16:creationId xmlns:a16="http://schemas.microsoft.com/office/drawing/2014/main" id="{D90E7A73-D84B-4E17-9F6F-1DFB20BF4AE4}"/>
              </a:ext>
            </a:extLst>
          </p:cNvPr>
          <p:cNvPicPr>
            <a:picLocks noChangeAspect="1"/>
          </p:cNvPicPr>
          <p:nvPr/>
        </p:nvPicPr>
        <p:blipFill>
          <a:blip r:embed="rId2"/>
          <a:stretch>
            <a:fillRect/>
          </a:stretch>
        </p:blipFill>
        <p:spPr>
          <a:xfrm>
            <a:off x="316524" y="3315494"/>
            <a:ext cx="11875476" cy="3339978"/>
          </a:xfrm>
          <a:prstGeom prst="rect">
            <a:avLst/>
          </a:prstGeom>
        </p:spPr>
      </p:pic>
    </p:spTree>
    <p:extLst>
      <p:ext uri="{BB962C8B-B14F-4D97-AF65-F5344CB8AC3E}">
        <p14:creationId xmlns:p14="http://schemas.microsoft.com/office/powerpoint/2010/main" val="4012878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A68E-E1F6-40BC-97FF-0DA588DFA478}"/>
              </a:ext>
            </a:extLst>
          </p:cNvPr>
          <p:cNvSpPr>
            <a:spLocks noGrp="1"/>
          </p:cNvSpPr>
          <p:nvPr>
            <p:ph type="title"/>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8FA19C70-903A-4BCF-A843-D963EA34D3EB}"/>
              </a:ext>
            </a:extLst>
          </p:cNvPr>
          <p:cNvSpPr>
            <a:spLocks noGrp="1"/>
          </p:cNvSpPr>
          <p:nvPr>
            <p:ph idx="1"/>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FF28FAA9-1E73-4D27-BFD7-800A828B1E1B}"/>
              </a:ext>
            </a:extLst>
          </p:cNvPr>
          <p:cNvPicPr>
            <a:picLocks noChangeAspect="1"/>
          </p:cNvPicPr>
          <p:nvPr/>
        </p:nvPicPr>
        <p:blipFill>
          <a:blip r:embed="rId2"/>
          <a:stretch>
            <a:fillRect/>
          </a:stretch>
        </p:blipFill>
        <p:spPr>
          <a:xfrm>
            <a:off x="0" y="0"/>
            <a:ext cx="6858000" cy="6858000"/>
          </a:xfrm>
          <a:prstGeom prst="rect">
            <a:avLst/>
          </a:prstGeom>
        </p:spPr>
      </p:pic>
      <p:pic>
        <p:nvPicPr>
          <p:cNvPr id="5" name="Picture 4">
            <a:extLst>
              <a:ext uri="{FF2B5EF4-FFF2-40B4-BE49-F238E27FC236}">
                <a16:creationId xmlns:a16="http://schemas.microsoft.com/office/drawing/2014/main" id="{365269C9-9FC2-4072-9FE0-3BFFE65F8513}"/>
              </a:ext>
            </a:extLst>
          </p:cNvPr>
          <p:cNvPicPr>
            <a:picLocks noChangeAspect="1"/>
          </p:cNvPicPr>
          <p:nvPr/>
        </p:nvPicPr>
        <p:blipFill>
          <a:blip r:embed="rId3"/>
          <a:stretch>
            <a:fillRect/>
          </a:stretch>
        </p:blipFill>
        <p:spPr>
          <a:xfrm>
            <a:off x="5943600" y="0"/>
            <a:ext cx="6858000" cy="6858000"/>
          </a:xfrm>
          <a:prstGeom prst="rect">
            <a:avLst/>
          </a:prstGeom>
        </p:spPr>
      </p:pic>
      <p:sp>
        <p:nvSpPr>
          <p:cNvPr id="6" name="TextBox 5">
            <a:extLst>
              <a:ext uri="{FF2B5EF4-FFF2-40B4-BE49-F238E27FC236}">
                <a16:creationId xmlns:a16="http://schemas.microsoft.com/office/drawing/2014/main" id="{21184B35-6449-4029-B298-A9D9D7C18831}"/>
              </a:ext>
            </a:extLst>
          </p:cNvPr>
          <p:cNvSpPr txBox="1"/>
          <p:nvPr/>
        </p:nvSpPr>
        <p:spPr>
          <a:xfrm>
            <a:off x="668215" y="685800"/>
            <a:ext cx="3464170" cy="1200329"/>
          </a:xfrm>
          <a:prstGeom prst="rect">
            <a:avLst/>
          </a:prstGeom>
          <a:solidFill>
            <a:schemeClr val="bg1"/>
          </a:solidFill>
        </p:spPr>
        <p:txBody>
          <a:bodyPr wrap="square" rtlCol="0">
            <a:spAutoFit/>
          </a:bodyPr>
          <a:lstStyle/>
          <a:p>
            <a:r>
              <a:rPr lang="en-US" u="sng" dirty="0"/>
              <a:t>Hermann Grid Illusion</a:t>
            </a:r>
          </a:p>
          <a:p>
            <a:r>
              <a:rPr lang="en-US" dirty="0"/>
              <a:t>Do you see the black dots?</a:t>
            </a:r>
          </a:p>
          <a:p>
            <a:r>
              <a:rPr lang="en-US" dirty="0"/>
              <a:t>What happens when you look at one of the dots?</a:t>
            </a:r>
          </a:p>
        </p:txBody>
      </p:sp>
    </p:spTree>
    <p:extLst>
      <p:ext uri="{BB962C8B-B14F-4D97-AF65-F5344CB8AC3E}">
        <p14:creationId xmlns:p14="http://schemas.microsoft.com/office/powerpoint/2010/main" val="166255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7051B-ED16-49B9-9465-8E5C9C18BD90}"/>
              </a:ext>
            </a:extLst>
          </p:cNvPr>
          <p:cNvSpPr>
            <a:spLocks noGrp="1"/>
          </p:cNvSpPr>
          <p:nvPr>
            <p:ph type="title"/>
          </p:nvPr>
        </p:nvSpPr>
        <p:spPr/>
        <p:txBody>
          <a:bodyPr/>
          <a:lstStyle/>
          <a:p>
            <a:r>
              <a:rPr lang="en-US" dirty="0">
                <a:solidFill>
                  <a:schemeClr val="bg1"/>
                </a:solidFill>
              </a:rPr>
              <a:t>Fraser spiral</a:t>
            </a:r>
            <a:br>
              <a:rPr lang="en-US" dirty="0"/>
            </a:br>
            <a:endParaRPr lang="en-US" dirty="0"/>
          </a:p>
        </p:txBody>
      </p:sp>
      <p:sp>
        <p:nvSpPr>
          <p:cNvPr id="3" name="Content Placeholder 2">
            <a:extLst>
              <a:ext uri="{FF2B5EF4-FFF2-40B4-BE49-F238E27FC236}">
                <a16:creationId xmlns:a16="http://schemas.microsoft.com/office/drawing/2014/main" id="{3F1FAF25-E8B9-46D9-8C00-00B85B12D99F}"/>
              </a:ext>
            </a:extLst>
          </p:cNvPr>
          <p:cNvSpPr>
            <a:spLocks noGrp="1"/>
          </p:cNvSpPr>
          <p:nvPr>
            <p:ph idx="1"/>
          </p:nvPr>
        </p:nvSpPr>
        <p:spPr>
          <a:xfrm>
            <a:off x="838200" y="1825625"/>
            <a:ext cx="3645877" cy="4667250"/>
          </a:xfrm>
        </p:spPr>
        <p:txBody>
          <a:bodyPr/>
          <a:lstStyle/>
          <a:p>
            <a:pPr marL="0" indent="0">
              <a:buNone/>
            </a:pPr>
            <a:r>
              <a:rPr lang="en-US" dirty="0">
                <a:solidFill>
                  <a:schemeClr val="bg1"/>
                </a:solidFill>
              </a:rPr>
              <a:t>It looks like a spiral, but it is really concentric circles </a:t>
            </a:r>
            <a:r>
              <a:rPr lang="en-US" sz="2000" dirty="0">
                <a:solidFill>
                  <a:schemeClr val="bg1"/>
                </a:solidFill>
              </a:rPr>
              <a:t>(circles with the same center point).</a:t>
            </a:r>
          </a:p>
        </p:txBody>
      </p:sp>
      <p:pic>
        <p:nvPicPr>
          <p:cNvPr id="4" name="Picture 3">
            <a:extLst>
              <a:ext uri="{FF2B5EF4-FFF2-40B4-BE49-F238E27FC236}">
                <a16:creationId xmlns:a16="http://schemas.microsoft.com/office/drawing/2014/main" id="{DDF8A738-61E1-404E-93D3-BBA73FB256E4}"/>
              </a:ext>
            </a:extLst>
          </p:cNvPr>
          <p:cNvPicPr>
            <a:picLocks noChangeAspect="1"/>
          </p:cNvPicPr>
          <p:nvPr/>
        </p:nvPicPr>
        <p:blipFill>
          <a:blip r:embed="rId2"/>
          <a:stretch>
            <a:fillRect/>
          </a:stretch>
        </p:blipFill>
        <p:spPr>
          <a:xfrm>
            <a:off x="5243839" y="234742"/>
            <a:ext cx="6362007" cy="6388515"/>
          </a:xfrm>
          <a:prstGeom prst="rect">
            <a:avLst/>
          </a:prstGeom>
        </p:spPr>
      </p:pic>
    </p:spTree>
    <p:extLst>
      <p:ext uri="{BB962C8B-B14F-4D97-AF65-F5344CB8AC3E}">
        <p14:creationId xmlns:p14="http://schemas.microsoft.com/office/powerpoint/2010/main" val="4148327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2770</TotalTime>
  <Words>429</Words>
  <Application>Microsoft Macintosh PowerPoint</Application>
  <PresentationFormat>Widescreen</PresentationFormat>
  <Paragraphs>39</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OP Art</vt:lpstr>
      <vt:lpstr>OP Art</vt:lpstr>
      <vt:lpstr>PowerPoint Presentation</vt:lpstr>
      <vt:lpstr>Bridget Riley</vt:lpstr>
      <vt:lpstr>Victor Vasarely</vt:lpstr>
      <vt:lpstr>Your OP Art assignment: Create an OP art design.  Look at the handouts attached to the assignment in google classroom or look at the images in this powerpoint to get some ideas for your OP art.  Here are just 2 of the hundreds of youtube videos you can watch for inspiration (or directions on how to make them)</vt:lpstr>
      <vt:lpstr>Just for fun:</vt:lpstr>
      <vt:lpstr>PowerPoint Presentation</vt:lpstr>
      <vt:lpstr>Fraser spiral </vt:lpstr>
      <vt:lpstr>Whoa!</vt:lpstr>
      <vt:lpstr>Have fun  making your own  OP Art  optical illusions!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 Art</dc:title>
  <dc:creator>Nick</dc:creator>
  <cp:lastModifiedBy>Jessica Conte</cp:lastModifiedBy>
  <cp:revision>5</cp:revision>
  <dcterms:created xsi:type="dcterms:W3CDTF">2020-05-18T13:46:54Z</dcterms:created>
  <dcterms:modified xsi:type="dcterms:W3CDTF">2021-03-03T20:10:02Z</dcterms:modified>
</cp:coreProperties>
</file>