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57" r:id="rId7"/>
    <p:sldId id="262" r:id="rId8"/>
    <p:sldId id="263" r:id="rId9"/>
    <p:sldId id="261" r:id="rId10"/>
    <p:sldId id="260" r:id="rId11"/>
    <p:sldId id="268" r:id="rId12"/>
    <p:sldId id="281" r:id="rId13"/>
    <p:sldId id="288" r:id="rId14"/>
    <p:sldId id="269" r:id="rId15"/>
    <p:sldId id="285" r:id="rId16"/>
    <p:sldId id="270" r:id="rId17"/>
    <p:sldId id="287" r:id="rId18"/>
    <p:sldId id="271" r:id="rId19"/>
    <p:sldId id="272" r:id="rId20"/>
    <p:sldId id="273" r:id="rId21"/>
    <p:sldId id="274" r:id="rId22"/>
    <p:sldId id="275" r:id="rId23"/>
    <p:sldId id="276" r:id="rId24"/>
    <p:sldId id="282" r:id="rId25"/>
    <p:sldId id="277" r:id="rId26"/>
    <p:sldId id="278" r:id="rId27"/>
    <p:sldId id="284" r:id="rId28"/>
    <p:sldId id="279" r:id="rId29"/>
    <p:sldId id="280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7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6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2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1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4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3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9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8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5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0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2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7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69D2C-449D-4258-993A-0E0C6ED7891E}" type="datetimeFigureOut">
              <a:rPr lang="en-US" smtClean="0"/>
              <a:t>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E8E55-E210-4DEB-A85B-4960932E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5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Broadway" panose="04040905080B02020502" pitchFamily="82" charset="0"/>
              </a:rPr>
              <a:t>Expressive Portraiture</a:t>
            </a:r>
            <a:endParaRPr lang="en-US" dirty="0">
              <a:solidFill>
                <a:srgbClr val="0070C0"/>
              </a:solidFill>
              <a:latin typeface="Broadway" panose="04040905080B020205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DP 1/2</a:t>
            </a:r>
            <a:endParaRPr 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5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4"/>
          <a:stretch/>
        </p:blipFill>
        <p:spPr>
          <a:xfrm>
            <a:off x="4174075" y="269824"/>
            <a:ext cx="7663149" cy="6430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49312"/>
            <a:ext cx="417407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0070C0"/>
                </a:solidFill>
                <a:latin typeface="Broadway" panose="04040905080B02020502" pitchFamily="82" charset="0"/>
              </a:rPr>
              <a:t>The Process</a:t>
            </a:r>
          </a:p>
          <a:p>
            <a:pPr algn="ctr"/>
            <a:endParaRPr lang="en-US" sz="32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Strong expression</a:t>
            </a:r>
          </a:p>
          <a:p>
            <a:pPr algn="ctr"/>
            <a:endParaRPr lang="en-US" sz="30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Filtered Lighting</a:t>
            </a:r>
          </a:p>
          <a:p>
            <a:pPr algn="ctr"/>
            <a:r>
              <a:rPr lang="en-US" sz="3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3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Photo Reference</a:t>
            </a:r>
          </a:p>
          <a:p>
            <a:pPr algn="ctr"/>
            <a:endParaRPr lang="en-US" sz="30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Grid Format</a:t>
            </a:r>
            <a:endParaRPr lang="en-US" sz="3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" y="175196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err="1" smtClean="0"/>
              <a:t>WW</a:t>
            </a:r>
            <a:r>
              <a:rPr lang="en-US" sz="5400" dirty="0" err="1" smtClean="0">
                <a:solidFill>
                  <a:srgbClr val="00B0F0"/>
                </a:solidFill>
                <a:latin typeface="Broadway" pitchFamily="82" charset="0"/>
              </a:rPr>
              <a:t>Oil</a:t>
            </a:r>
            <a:r>
              <a:rPr lang="en-US" sz="5400" dirty="0" smtClean="0">
                <a:solidFill>
                  <a:srgbClr val="00B0F0"/>
                </a:solidFill>
                <a:latin typeface="Broadway" pitchFamily="82" charset="0"/>
              </a:rPr>
              <a:t> Pastel Application</a:t>
            </a:r>
            <a:endParaRPr lang="en-US" sz="5400" dirty="0">
              <a:solidFill>
                <a:srgbClr val="00B0F0"/>
              </a:solidFill>
              <a:latin typeface="Broadway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bellmore-merrick\TEACHERS\HOME_Teachers\nscott\My Pictures\self portraits\The-Venetian-Method-and-technique-Underpaint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68" y="-1"/>
            <a:ext cx="9057852" cy="679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Broadway" pitchFamily="82" charset="0"/>
              </a:rPr>
              <a:t>KEY CONCEPTS</a:t>
            </a:r>
            <a:endParaRPr lang="en-US" dirty="0">
              <a:solidFill>
                <a:srgbClr val="00B0F0"/>
              </a:solidFill>
              <a:latin typeface="Broadway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B0F0"/>
                </a:solidFill>
                <a:latin typeface="Arial Black" pitchFamily="34" charset="0"/>
              </a:rPr>
              <a:t>Graphite + Oil = Muddy Color </a:t>
            </a:r>
            <a:r>
              <a:rPr lang="en-US" sz="3000" dirty="0" smtClean="0">
                <a:solidFill>
                  <a:srgbClr val="C00000"/>
                </a:solidFill>
                <a:latin typeface="Arial Black" pitchFamily="34" charset="0"/>
              </a:rPr>
              <a:t>(erase your grid and lighten your contour lines)</a:t>
            </a:r>
          </a:p>
          <a:p>
            <a:pPr marL="0" indent="0">
              <a:buNone/>
            </a:pPr>
            <a:endParaRPr lang="en-US" sz="3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00B0F0"/>
                </a:solidFill>
                <a:latin typeface="Arial Black" pitchFamily="34" charset="0"/>
              </a:rPr>
              <a:t>Block 1</a:t>
            </a:r>
            <a:r>
              <a:rPr lang="en-US" sz="3600" baseline="30000" dirty="0" smtClean="0">
                <a:solidFill>
                  <a:srgbClr val="00B0F0"/>
                </a:solidFill>
                <a:latin typeface="Arial Black" pitchFamily="34" charset="0"/>
              </a:rPr>
              <a:t>st</a:t>
            </a:r>
            <a:r>
              <a:rPr lang="en-US" sz="3600" dirty="0" smtClean="0">
                <a:solidFill>
                  <a:srgbClr val="00B0F0"/>
                </a:solidFill>
                <a:latin typeface="Arial Black" pitchFamily="34" charset="0"/>
              </a:rPr>
              <a:t> color in slowly…pay close attention to mid-tone </a:t>
            </a:r>
            <a:r>
              <a:rPr lang="en-US" sz="3000" dirty="0" smtClean="0">
                <a:solidFill>
                  <a:srgbClr val="C00000"/>
                </a:solidFill>
                <a:latin typeface="Arial Black" pitchFamily="34" charset="0"/>
              </a:rPr>
              <a:t>(consider using a flesh tone)</a:t>
            </a:r>
          </a:p>
          <a:p>
            <a:pPr marL="0" indent="0">
              <a:buNone/>
            </a:pPr>
            <a:endParaRPr lang="en-US" sz="3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00B0F0"/>
                </a:solidFill>
                <a:latin typeface="Arial Black" pitchFamily="34" charset="0"/>
              </a:rPr>
              <a:t>Value trumps color </a:t>
            </a:r>
            <a:r>
              <a:rPr lang="en-US" sz="3000" dirty="0" smtClean="0">
                <a:solidFill>
                  <a:srgbClr val="C00000"/>
                </a:solidFill>
                <a:latin typeface="Arial Black" pitchFamily="34" charset="0"/>
              </a:rPr>
              <a:t>(play with color all you want but stay true to value structure on the black and white copy)</a:t>
            </a:r>
          </a:p>
          <a:p>
            <a:pPr marL="0" indent="0">
              <a:buNone/>
            </a:pPr>
            <a:endParaRPr lang="en-US" sz="3000" dirty="0">
              <a:solidFill>
                <a:srgbClr val="C0000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en-US" sz="4600" dirty="0" smtClean="0">
                <a:solidFill>
                  <a:srgbClr val="00B0F0"/>
                </a:solidFill>
                <a:latin typeface="Arial Black" pitchFamily="34" charset="0"/>
              </a:rPr>
              <a:t>To TEXTURIZE or NOT TO TEXTURIZE, that is the question???</a:t>
            </a:r>
          </a:p>
          <a:p>
            <a:pPr marL="0" indent="0">
              <a:buNone/>
            </a:pPr>
            <a:endParaRPr lang="en-US" sz="3600" dirty="0" smtClean="0">
              <a:solidFill>
                <a:srgbClr val="00B0F0"/>
              </a:solidFill>
              <a:latin typeface="Arial Black" pitchFamily="34" charset="0"/>
            </a:endParaRPr>
          </a:p>
          <a:p>
            <a:pPr marL="0" indent="0">
              <a:buNone/>
            </a:pPr>
            <a:r>
              <a:rPr lang="en-US" dirty="0" smtClean="0"/>
              <a:t>LOR</a:t>
            </a:r>
            <a:r>
              <a:rPr lang="en-US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6850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bellmore-merrick\TEACHERS\HOME_Teachers\nscott\My Pictures\self portraits\8714570641_9c38a2a7ac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69" y="-1"/>
            <a:ext cx="4787831" cy="68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bellmore-merrick\TEACHERS\HOME_Teachers\nscott\My Pictures\self portraits\8714570641_9c38a2a7ac_b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8580" r="6614" b="55300"/>
          <a:stretch/>
        </p:blipFill>
        <p:spPr bwMode="auto">
          <a:xfrm>
            <a:off x="271456" y="185739"/>
            <a:ext cx="11721221" cy="642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4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\\bellmore-merrick\TEACHERS\HOME_Teachers\nscott\My Pictures\self portraits\9402990872_0d95259054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53" y="11108"/>
            <a:ext cx="5456117" cy="684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\\bellmore-merrick\TEACHERS\HOME_Teachers\nscott\My Pictures\self portraits\9402990872_0d95259054_b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67" r="12710" b="51111"/>
          <a:stretch/>
        </p:blipFill>
        <p:spPr bwMode="auto">
          <a:xfrm>
            <a:off x="1135193" y="167640"/>
            <a:ext cx="10243367" cy="65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bellmore-merrick\TEACHERS\HOME_Teachers\nscott\My Pictures\self portraits\alicepaint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" y="0"/>
            <a:ext cx="5494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bellmore-merrick\TEACHERS\HOME_Teachers\nscott\My Pictures\self portraits\alicepainti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01" y="-1"/>
            <a:ext cx="5448300" cy="685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\\bellmore-merrick\TEACHERS\HOME_Teachers\nscott\My Pictures\self portraits\cportrait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3" y="-1"/>
            <a:ext cx="6286609" cy="690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bellmore-merrick\TEACHERS\HOME_Teachers\nscott\My Pictures\self portraits\cportrai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-1"/>
            <a:ext cx="6207125" cy="694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6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327" y="604967"/>
            <a:ext cx="1092907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u="sng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Nielly</a:t>
            </a:r>
            <a:r>
              <a:rPr lang="en-US" sz="36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Francoise</a:t>
            </a:r>
            <a:br>
              <a:rPr lang="en-US" sz="36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en-US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French knife painter who uses thick paint and vibrant colors to convey strong emotion</a:t>
            </a:r>
            <a:endParaRPr 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8" y="2264374"/>
            <a:ext cx="8710535" cy="43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\\bellmore-merrick\TEACHERS\HOME_Teachers\nscott\My Pictures\self portraits\danielle_underpaintin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t="3491" r="2663" b="3740"/>
          <a:stretch/>
        </p:blipFill>
        <p:spPr bwMode="auto">
          <a:xfrm>
            <a:off x="557220" y="-1"/>
            <a:ext cx="4614862" cy="68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bellmore-merrick\TEACHERS\HOME_Teachers\nscott\My Pictures\self portraits\Emily Pop Portr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7" y="0"/>
            <a:ext cx="5281611" cy="68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\\bellmore-merrick\TEACHERS\HOME_Teachers\nscott\My Pictures\self portraits\imag018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9" y="109722"/>
            <a:ext cx="8880223" cy="66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9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80998"/>
            <a:ext cx="4597400" cy="62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2" name="Picture 4" descr="C:\Users\nscott\Downloads\IMG_8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42" y="0"/>
            <a:ext cx="3804345" cy="68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68" y="0"/>
            <a:ext cx="6895306" cy="689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5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\\bellmore-merrick\TEACHERS\HOME_Teachers\nscott\My Pictures\self portraits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7" y="0"/>
            <a:ext cx="4541309" cy="68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scott\Downloads\IMG_87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4830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\\bellmore-merrick\TEACHERS\HOME_Teachers\nscott\My Pictures\self portraits\IsaacHH-self-portrait-orange-3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571500"/>
            <a:ext cx="44005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\\bellmore-merrick\TEACHERS\HOME_Teachers\nscott\My Pictures\self portraits\jacquie-in-oil-pastels-for-jkpp-small-for-bl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79" y="0"/>
            <a:ext cx="5376861" cy="68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\\bellmore-merrick\TEACHERS\HOME_Teachers\nscott\My Pictures\self portraits\jacquie-in-oil-pastels-for-jkpp-small-for-bl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30980" r="39593" b="41574"/>
          <a:stretch/>
        </p:blipFill>
        <p:spPr bwMode="auto">
          <a:xfrm>
            <a:off x="1485896" y="-1884"/>
            <a:ext cx="9458324" cy="685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\\bellmore-merrick\TEACHERS\HOME_Teachers\nscott\My Pictures\self portraits\MUSE_6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98" y="-1"/>
            <a:ext cx="4922201" cy="68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9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\\bellmore-merrick\TEACHERS\HOME_Teachers\nscott\My Pictures\self portraits\oil-pastel-portrait-her-neck-laura-converse-ar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59" y="1825625"/>
            <a:ext cx="59016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3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68" y="1"/>
            <a:ext cx="4557251" cy="6858000"/>
          </a:xfrm>
        </p:spPr>
      </p:pic>
    </p:spTree>
    <p:extLst>
      <p:ext uri="{BB962C8B-B14F-4D97-AF65-F5344CB8AC3E}">
        <p14:creationId xmlns:p14="http://schemas.microsoft.com/office/powerpoint/2010/main" val="7942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bellmore-merrick\TEACHERS\HOME_Teachers\nscott\My Pictures\self portraits\Z0000-00041978S-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35" y="-1"/>
            <a:ext cx="4561367" cy="68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67" y="0"/>
            <a:ext cx="6829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2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2" y="0"/>
            <a:ext cx="10153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23" y="0"/>
            <a:ext cx="515721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35318" y="959370"/>
            <a:ext cx="4676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rgbClr val="0070C0"/>
                </a:solidFill>
                <a:latin typeface="Broadway" panose="04040905080B02020502" pitchFamily="82" charset="0"/>
              </a:rPr>
              <a:t>Oil Pastel Color Harmonies</a:t>
            </a:r>
            <a:endParaRPr lang="en-US" sz="3600" u="sng" dirty="0">
              <a:solidFill>
                <a:srgbClr val="0070C0"/>
              </a:solidFill>
              <a:latin typeface="Broadway" panose="04040905080B020205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0739" y="4916774"/>
            <a:ext cx="4966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*These are </a:t>
            </a:r>
            <a:r>
              <a:rPr lang="en-US" sz="2400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color dominant </a:t>
            </a:r>
            <a:r>
              <a:rPr lang="en-US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harmonies.  You will use many different colors to achieve these effects</a:t>
            </a:r>
            <a:endParaRPr lang="en-US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743" y="3245849"/>
            <a:ext cx="445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Complementary</a:t>
            </a:r>
            <a:endParaRPr 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10" y="0"/>
            <a:ext cx="53277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0151" y="2728211"/>
            <a:ext cx="446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Triatic</a:t>
            </a:r>
            <a:endParaRPr 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13" y="0"/>
            <a:ext cx="60905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4846" y="2844225"/>
            <a:ext cx="406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High Contrast</a:t>
            </a:r>
            <a:endParaRPr 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19" y="122731"/>
            <a:ext cx="4279068" cy="6566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0131" y="1948721"/>
            <a:ext cx="42721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Analogous</a:t>
            </a:r>
          </a:p>
          <a:p>
            <a:pPr algn="ctr"/>
            <a:endParaRPr lang="en-US" sz="32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Warm and </a:t>
            </a:r>
            <a:r>
              <a:rPr lang="en-US" sz="3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Cool </a:t>
            </a:r>
            <a:endParaRPr lang="en-US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120</Words>
  <Application>Microsoft Office PowerPoint</Application>
  <PresentationFormat>Custom</PresentationFormat>
  <Paragraphs>33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Expressive Portraiture</vt:lpstr>
      <vt:lpstr>Nielly Francoise   French knife painter who uses thick paint and vibrant colors to convey strong emotion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WWOil Pastel Application</vt:lpstr>
      <vt:lpstr>PowerPoint Presentation</vt:lpstr>
      <vt:lpstr>KEY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Expressive Portraiture</dc:title>
  <dc:creator>Heather Lohr</dc:creator>
  <cp:lastModifiedBy>Jessica Conte</cp:lastModifiedBy>
  <cp:revision>15</cp:revision>
  <dcterms:created xsi:type="dcterms:W3CDTF">2016-01-12T23:37:38Z</dcterms:created>
  <dcterms:modified xsi:type="dcterms:W3CDTF">2016-02-09T12:45:37Z</dcterms:modified>
</cp:coreProperties>
</file>