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277" r:id="rId5"/>
    <p:sldId id="278" r:id="rId6"/>
    <p:sldId id="279" r:id="rId7"/>
    <p:sldId id="283" r:id="rId8"/>
    <p:sldId id="281" r:id="rId9"/>
    <p:sldId id="282" r:id="rId10"/>
    <p:sldId id="265" r:id="rId11"/>
    <p:sldId id="273" r:id="rId12"/>
    <p:sldId id="274" r:id="rId13"/>
    <p:sldId id="275" r:id="rId14"/>
    <p:sldId id="260" r:id="rId15"/>
    <p:sldId id="261" r:id="rId16"/>
    <p:sldId id="262" r:id="rId17"/>
    <p:sldId id="263" r:id="rId18"/>
    <p:sldId id="271" r:id="rId19"/>
    <p:sldId id="264" r:id="rId20"/>
    <p:sldId id="272" r:id="rId21"/>
    <p:sldId id="267" r:id="rId22"/>
    <p:sldId id="268" r:id="rId23"/>
    <p:sldId id="269" r:id="rId24"/>
    <p:sldId id="270" r:id="rId25"/>
    <p:sldId id="266" r:id="rId26"/>
  </p:sldIdLst>
  <p:sldSz cx="9144000" cy="6858000" type="screen4x3"/>
  <p:notesSz cx="9271000" cy="69977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4" autoAdjust="0"/>
    <p:restoredTop sz="88490" autoAdjust="0"/>
  </p:normalViewPr>
  <p:slideViewPr>
    <p:cSldViewPr snapToGrid="0">
      <p:cViewPr>
        <p:scale>
          <a:sx n="71" d="100"/>
          <a:sy n="71" d="100"/>
        </p:scale>
        <p:origin x="-156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658" y="-90"/>
      </p:cViewPr>
      <p:guideLst>
        <p:guide orient="horz" pos="2204"/>
        <p:guide pos="29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0136" y="59530"/>
            <a:ext cx="4107567" cy="35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defTabSz="94211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81884" y="59530"/>
            <a:ext cx="4107567" cy="49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r" defTabSz="94211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05160" y="6570063"/>
            <a:ext cx="4107567" cy="3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defTabSz="94211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50557" y="6641740"/>
            <a:ext cx="4107567" cy="3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r" defTabSz="94211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7663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1" y="3323908"/>
            <a:ext cx="7416800" cy="31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0136" y="59530"/>
            <a:ext cx="4107567" cy="35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defTabSz="94211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81884" y="59530"/>
            <a:ext cx="4107567" cy="49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r" defTabSz="94211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5160" y="6570063"/>
            <a:ext cx="4107567" cy="3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defTabSz="94211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50557" y="6641740"/>
            <a:ext cx="4107567" cy="3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r" defTabSz="94211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806824" y="3765176"/>
            <a:ext cx="7476564" cy="243391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day challenge, take photos, record in engineering notebook, follow design process, create a design brief, present group findings on day 3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2596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Activity 3.2</a:t>
            </a:r>
          </a:p>
          <a:p>
            <a:r>
              <a:rPr lang="en-US" kern="0" dirty="0" smtClean="0"/>
              <a:t>Instant Challenge </a:t>
            </a:r>
          </a:p>
          <a:p>
            <a:r>
              <a:rPr lang="en-US" kern="0" dirty="0" smtClean="0"/>
              <a:t>Paper Bridge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RHgyccE3T7c/UqodgG7zY5I/AAAAAAAAABg/C7AD_44FR3I/s1600/photo+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59" y="229598"/>
            <a:ext cx="4862044" cy="6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bI1ObjCCLJs/UqodlLnaBII/AAAAAAAAABo/hUFkqsuIyU0/s1600/photo+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47" y="160120"/>
            <a:ext cx="4915833" cy="65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FfMAvl_1kz8/UqoeVcbs3YI/AAAAAAAAAB8/0CI6-pijwug/s1600/photo+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48" y="300316"/>
            <a:ext cx="4773706" cy="63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Notebook: Title</a:t>
            </a:r>
            <a:endParaRPr lang="en-US" dirty="0"/>
          </a:p>
        </p:txBody>
      </p:sp>
      <p:pic>
        <p:nvPicPr>
          <p:cNvPr id="2051" name="Picture 3" descr="C:\Users\Gerald\Documents\Scanned Documents\Image (13)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" b="81224"/>
          <a:stretch/>
        </p:blipFill>
        <p:spPr bwMode="auto">
          <a:xfrm>
            <a:off x="0" y="1371600"/>
            <a:ext cx="6461912" cy="17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393132"/>
            <a:ext cx="3595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title as reference</a:t>
            </a:r>
          </a:p>
          <a:p>
            <a:r>
              <a:rPr lang="en-US" dirty="0" smtClean="0"/>
              <a:t>Subsequent pages use same title</a:t>
            </a:r>
          </a:p>
          <a:p>
            <a:r>
              <a:rPr lang="en-US" dirty="0" smtClean="0"/>
              <a:t>when working on this project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2581835"/>
            <a:ext cx="228600" cy="8112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44400" y="11869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number</a:t>
            </a:r>
            <a:endParaRPr lang="en-US" dirty="0"/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 flipV="1">
            <a:off x="6320118" y="1371601"/>
            <a:ext cx="224282" cy="1846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32" y="2347676"/>
            <a:ext cx="3213568" cy="377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5751777" y="2939514"/>
            <a:ext cx="1785439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Notebook: Define </a:t>
            </a:r>
            <a:r>
              <a:rPr lang="en-US" dirty="0" smtClean="0"/>
              <a:t>the Problem (1 Minute)</a:t>
            </a:r>
            <a:endParaRPr lang="en-US" dirty="0"/>
          </a:p>
        </p:txBody>
      </p:sp>
      <p:pic>
        <p:nvPicPr>
          <p:cNvPr id="3074" name="Picture 2" descr="C:\Users\Gerald\Documents\Scanned Documents\Image (14)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r="2382" b="82657"/>
          <a:stretch/>
        </p:blipFill>
        <p:spPr bwMode="auto">
          <a:xfrm>
            <a:off x="314293" y="1280092"/>
            <a:ext cx="5526678" cy="161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159" y="3505200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problem statement with no details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12905" y="2850776"/>
            <a:ext cx="0" cy="6544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32" y="2347676"/>
            <a:ext cx="3213568" cy="377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5751777" y="2505570"/>
            <a:ext cx="1785439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Notebook: </a:t>
            </a:r>
            <a:r>
              <a:rPr lang="en-US" dirty="0" smtClean="0"/>
              <a:t>Constraints</a:t>
            </a:r>
            <a:br>
              <a:rPr lang="en-US" dirty="0" smtClean="0"/>
            </a:br>
            <a:r>
              <a:rPr lang="en-US" dirty="0" smtClean="0"/>
              <a:t>(1 Minute)</a:t>
            </a:r>
            <a:endParaRPr lang="en-US" dirty="0"/>
          </a:p>
        </p:txBody>
      </p:sp>
      <p:pic>
        <p:nvPicPr>
          <p:cNvPr id="4098" name="Picture 2" descr="C:\Users\Gerald\Documents\Scanned Documents\Image (15)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t="3562" r="2971" b="62284"/>
          <a:stretch/>
        </p:blipFill>
        <p:spPr bwMode="auto">
          <a:xfrm>
            <a:off x="497541" y="1344706"/>
            <a:ext cx="5141259" cy="299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9842" y="4917323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Constraints listed with values and units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21289" y="4181828"/>
            <a:ext cx="298360" cy="68693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32" y="2270186"/>
            <a:ext cx="3213568" cy="377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5751777" y="2459076"/>
            <a:ext cx="1785439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aaaa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Notebook: Prior </a:t>
            </a:r>
            <a:r>
              <a:rPr lang="en-US" dirty="0" smtClean="0"/>
              <a:t>Solution Attempts (2 Minutes)</a:t>
            </a:r>
            <a:endParaRPr lang="en-US" dirty="0"/>
          </a:p>
        </p:txBody>
      </p:sp>
      <p:pic>
        <p:nvPicPr>
          <p:cNvPr id="5122" name="Picture 2" descr="C:\Users\Gerald\Documents\Scanned Documents\Image (16)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3054" r="3102" b="49285"/>
          <a:stretch/>
        </p:blipFill>
        <p:spPr bwMode="auto">
          <a:xfrm>
            <a:off x="615793" y="1129553"/>
            <a:ext cx="5099207" cy="41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3057" y="5664395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 1-2 website resources</a:t>
            </a:r>
          </a:p>
          <a:p>
            <a:r>
              <a:rPr lang="en-US" dirty="0" smtClean="0"/>
              <a:t>2 minutes to list resources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4600" y="5205539"/>
            <a:ext cx="152400" cy="47307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32" y="2239190"/>
            <a:ext cx="3213568" cy="377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751777" y="2428080"/>
            <a:ext cx="1785439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Engineering Notebook: Prior </a:t>
            </a:r>
            <a:r>
              <a:rPr lang="en-US" dirty="0" smtClean="0"/>
              <a:t>Solution Attempts (2 Minutes)</a:t>
            </a:r>
            <a:endParaRPr lang="en-US" dirty="0"/>
          </a:p>
        </p:txBody>
      </p:sp>
      <p:pic>
        <p:nvPicPr>
          <p:cNvPr id="5" name="Picture 2" descr="C:\Users\Gerald\Documents\Scanned Documents\Image (16)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35788" r="3102" b="49285"/>
          <a:stretch/>
        </p:blipFill>
        <p:spPr bwMode="auto">
          <a:xfrm>
            <a:off x="134470" y="1546412"/>
            <a:ext cx="8867848" cy="228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5829" y="4549157"/>
            <a:ext cx="5010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Document 1-2 website resources</a:t>
            </a:r>
          </a:p>
          <a:p>
            <a:r>
              <a:rPr lang="en-US" sz="2400" dirty="0" smtClean="0"/>
              <a:t>2 minutes to list resources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55290" y="3610072"/>
            <a:ext cx="214648" cy="9390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1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Notebook: Generate </a:t>
            </a:r>
            <a:r>
              <a:rPr lang="en-US" dirty="0" smtClean="0"/>
              <a:t>Concepts (2 Minutes)</a:t>
            </a:r>
            <a:endParaRPr lang="en-US" dirty="0"/>
          </a:p>
        </p:txBody>
      </p:sp>
      <p:pic>
        <p:nvPicPr>
          <p:cNvPr id="6146" name="Picture 2" descr="C:\Users\Gerald\Documents\Scanned Documents\Image (17)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" b="28868"/>
          <a:stretch/>
        </p:blipFill>
        <p:spPr bwMode="auto">
          <a:xfrm>
            <a:off x="457200" y="1295400"/>
            <a:ext cx="5257800" cy="55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62" y="1620351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/>
              <a:t>minutes </a:t>
            </a:r>
            <a:r>
              <a:rPr lang="en-US" dirty="0" smtClean="0"/>
              <a:t>to complete 3 sketches</a:t>
            </a:r>
          </a:p>
          <a:p>
            <a:r>
              <a:rPr lang="en-US" dirty="0" smtClean="0"/>
              <a:t>(In </a:t>
            </a:r>
            <a:r>
              <a:rPr lang="en-US" dirty="0"/>
              <a:t>future more time will be </a:t>
            </a:r>
            <a:r>
              <a:rPr lang="en-US" dirty="0" smtClean="0"/>
              <a:t>given)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252174" y="2266682"/>
            <a:ext cx="1678258" cy="312131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32" y="2347676"/>
            <a:ext cx="3213568" cy="377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5753637" y="3349008"/>
            <a:ext cx="1785439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erald\Documents\Scanned Documents\Image (17)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t="50655" r="25292" b="28868"/>
          <a:stretch/>
        </p:blipFill>
        <p:spPr bwMode="auto">
          <a:xfrm>
            <a:off x="-762170" y="1358150"/>
            <a:ext cx="6197746" cy="25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5576" y="1034985"/>
            <a:ext cx="3792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</a:t>
            </a:r>
            <a:r>
              <a:rPr lang="en-US" sz="2800" dirty="0"/>
              <a:t>minutes </a:t>
            </a:r>
            <a:r>
              <a:rPr lang="en-US" sz="2800" dirty="0" smtClean="0"/>
              <a:t>to complete 3 sketches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Notebook: Generate </a:t>
            </a:r>
            <a:r>
              <a:rPr lang="en-US" dirty="0" smtClean="0"/>
              <a:t>Concepts (2 Minutes)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 and Engineering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engineering design process</a:t>
            </a:r>
          </a:p>
          <a:p>
            <a:r>
              <a:rPr lang="en-US" dirty="0" smtClean="0"/>
              <a:t>Document the steps in your engineering notebook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96" y="2560733"/>
            <a:ext cx="2809365" cy="361101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895600"/>
            <a:ext cx="3213568" cy="377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lsmith\Dropbox\2014-15 Curriculum Release\Notes\Logos\PLTW_Engineer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218237"/>
            <a:ext cx="3005137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81800" y="6553200"/>
            <a:ext cx="2209800" cy="228600"/>
          </a:xfrm>
        </p:spPr>
        <p:txBody>
          <a:bodyPr/>
          <a:lstStyle/>
          <a:p>
            <a:pPr algn="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Notebook: </a:t>
            </a:r>
            <a:r>
              <a:rPr lang="en-US" dirty="0" smtClean="0"/>
              <a:t>Develop a Solution (2 Minutes)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66" y="1465729"/>
            <a:ext cx="3845034" cy="452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5301105" y="3615216"/>
            <a:ext cx="1785439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5460" y="1331259"/>
            <a:ext cx="445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Choose a concept</a:t>
            </a:r>
            <a:endParaRPr lang="en-US" sz="4000" dirty="0"/>
          </a:p>
        </p:txBody>
      </p:sp>
      <p:pic>
        <p:nvPicPr>
          <p:cNvPr id="8" name="Picture 7" descr="C:\Users\Gerald\Documents\Scanned Documents\Image (17)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t="50655" r="25292" b="28868"/>
          <a:stretch/>
        </p:blipFill>
        <p:spPr bwMode="auto">
          <a:xfrm>
            <a:off x="121023" y="2300062"/>
            <a:ext cx="5180082" cy="21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45659" y="3367774"/>
            <a:ext cx="1775012" cy="166142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Notebook: </a:t>
            </a:r>
            <a:r>
              <a:rPr lang="en-US" dirty="0" smtClean="0"/>
              <a:t>Construct and Test Prototype (10 Minutes)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13" y="1277472"/>
            <a:ext cx="3952424" cy="464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5050880" y="4519117"/>
            <a:ext cx="1785439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737" y="1550005"/>
            <a:ext cx="42758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86B"/>
                </a:solidFill>
              </a:rPr>
              <a:t>Document what is happening!!!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1537" cy="1204538"/>
          </a:xfrm>
        </p:spPr>
        <p:txBody>
          <a:bodyPr/>
          <a:lstStyle/>
          <a:p>
            <a:r>
              <a:rPr lang="en-US" dirty="0"/>
              <a:t>Engineering Notebook: </a:t>
            </a:r>
            <a:r>
              <a:rPr lang="en-US" dirty="0" smtClean="0"/>
              <a:t>Evaluate a Solution (1 Minute) How well did it work?</a:t>
            </a:r>
            <a:br>
              <a:rPr lang="en-US" dirty="0" smtClean="0"/>
            </a:br>
            <a:r>
              <a:rPr lang="en-US" dirty="0" smtClean="0"/>
              <a:t>Document your thoughts!!!!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32" y="2130704"/>
            <a:ext cx="3213568" cy="377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5751777" y="5497783"/>
            <a:ext cx="1785439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erald\Downloads\MP900439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80" y="2000409"/>
            <a:ext cx="2758444" cy="41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4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Notebook: </a:t>
            </a:r>
            <a:r>
              <a:rPr lang="en-US" dirty="0" smtClean="0"/>
              <a:t>Present Solution 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29" y="659662"/>
            <a:ext cx="4477871" cy="526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7950059" y="4883173"/>
            <a:ext cx="991674" cy="61645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Remaining Design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54444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 back and make sure you have documented every step of the design process clearly in your engineering notebook.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5" y="2469885"/>
            <a:ext cx="3561703" cy="418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9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1832451"/>
          <a:ext cx="8229598" cy="3756660"/>
        </p:xfrm>
        <a:graphic>
          <a:graphicData uri="http://schemas.openxmlformats.org/drawingml/2006/table">
            <a:tbl>
              <a:tblPr/>
              <a:tblGrid>
                <a:gridCol w="1437154"/>
                <a:gridCol w="1437154"/>
                <a:gridCol w="1437154"/>
                <a:gridCol w="1437154"/>
                <a:gridCol w="2480982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#1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Jack Zuniga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Lise-Anne Orlich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Benjamin Kovel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#2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Thomas Giannuzzi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Sarah Gallagher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#3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Samuel Farber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Peter Macaluso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#4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Hunter Kranmas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Jaime Campanelli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#5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Brandon Borrelli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Arthur Grim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#6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Annalisa Zovich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Ariel DeJesus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#7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Samantha Basile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Peter San Gabriel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#8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Jack Annibale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Ayana Oancea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#9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Unice Colon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Eric Benz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306" y="610814"/>
            <a:ext cx="8229600" cy="715962"/>
          </a:xfrm>
        </p:spPr>
        <p:txBody>
          <a:bodyPr/>
          <a:lstStyle/>
          <a:p>
            <a:r>
              <a:rPr lang="en-US" dirty="0" smtClean="0"/>
              <a:t>DDP CALHOUN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062826"/>
              </p:ext>
            </p:extLst>
          </p:nvPr>
        </p:nvGraphicFramePr>
        <p:xfrm>
          <a:off x="381000" y="2106613"/>
          <a:ext cx="8668870" cy="3208178"/>
        </p:xfrm>
        <a:graphic>
          <a:graphicData uri="http://schemas.openxmlformats.org/drawingml/2006/table">
            <a:tbl>
              <a:tblPr/>
              <a:tblGrid>
                <a:gridCol w="1513865"/>
                <a:gridCol w="1513865"/>
                <a:gridCol w="1513865"/>
                <a:gridCol w="1513865"/>
                <a:gridCol w="2613410"/>
              </a:tblGrid>
              <a:tr h="1741256">
                <a:tc>
                  <a:txBody>
                    <a:bodyPr/>
                    <a:lstStyle/>
                    <a:p>
                      <a:r>
                        <a:rPr lang="pl-PL" b="1" u="sng" dirty="0">
                          <a:effectLst/>
                        </a:rPr>
                        <a:t>Group #1</a:t>
                      </a:r>
                      <a:r>
                        <a:rPr lang="pl-PL" dirty="0">
                          <a:effectLst/>
                        </a:rPr>
                        <a:t/>
                      </a:r>
                      <a:br>
                        <a:rPr lang="pl-PL" dirty="0">
                          <a:effectLst/>
                        </a:rPr>
                      </a:br>
                      <a:r>
                        <a:rPr lang="pl-PL" dirty="0">
                          <a:effectLst/>
                        </a:rPr>
                        <a:t>Max Abramowitz</a:t>
                      </a:r>
                      <a:br>
                        <a:rPr lang="pl-PL" dirty="0">
                          <a:effectLst/>
                        </a:rPr>
                      </a:br>
                      <a:r>
                        <a:rPr lang="pl-PL" dirty="0">
                          <a:effectLst/>
                        </a:rPr>
                        <a:t>Sam Zavelson</a:t>
                      </a:r>
                      <a:br>
                        <a:rPr lang="pl-PL" dirty="0">
                          <a:effectLst/>
                        </a:rPr>
                      </a:br>
                      <a:endParaRPr lang="pl-PL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#2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David Beigelman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David Tamargo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>
                          <a:effectLst/>
                        </a:rPr>
                        <a:t>Group #3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Justin Kohan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Jason </a:t>
                      </a:r>
                      <a:r>
                        <a:rPr lang="en-US" dirty="0" err="1">
                          <a:effectLst/>
                        </a:rPr>
                        <a:t>Lehrfeld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#4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Scott Fingeroth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Jack Adams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#5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Joseph Logozzo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Calvin Gibson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66922">
                <a:tc>
                  <a:txBody>
                    <a:bodyPr/>
                    <a:lstStyle/>
                    <a:p>
                      <a:r>
                        <a:rPr lang="en-US" b="1" u="sng">
                          <a:effectLst/>
                        </a:rPr>
                        <a:t>Group #6</a:t>
                      </a:r>
                      <a:r>
                        <a:rPr lang="en-US">
                          <a:effectLst/>
                        </a:rPr>
                        <a:t/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Jacob Schweitzer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Jordan Pitti</a:t>
                      </a:r>
                      <a:br>
                        <a:rPr lang="en-US">
                          <a:effectLst/>
                        </a:rPr>
                      </a:br>
                      <a:endParaRPr lang="en-US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>
                          <a:effectLst/>
                        </a:rPr>
                        <a:t>Group #7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Matthew </a:t>
                      </a:r>
                      <a:r>
                        <a:rPr lang="en-US" dirty="0" err="1" smtClean="0">
                          <a:effectLst/>
                        </a:rPr>
                        <a:t>Yeh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Joshua </a:t>
                      </a:r>
                      <a:r>
                        <a:rPr lang="en-US" dirty="0" err="1">
                          <a:effectLst/>
                        </a:rPr>
                        <a:t>Trook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>
                          <a:effectLst/>
                        </a:rPr>
                        <a:t>Group #8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Dylan </a:t>
                      </a:r>
                      <a:r>
                        <a:rPr lang="en-US" dirty="0" err="1">
                          <a:effectLst/>
                        </a:rPr>
                        <a:t>Kliers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Andrew Bo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u="sng">
                          <a:effectLst/>
                        </a:rPr>
                        <a:t>Group #9</a:t>
                      </a:r>
                      <a:r>
                        <a:rPr lang="it-IT">
                          <a:effectLst/>
                        </a:rPr>
                        <a:t/>
                      </a:r>
                      <a:br>
                        <a:rPr lang="it-IT">
                          <a:effectLst/>
                        </a:rPr>
                      </a:br>
                      <a:r>
                        <a:rPr lang="it-IT">
                          <a:effectLst/>
                        </a:rPr>
                        <a:t>Corey Levy</a:t>
                      </a:r>
                      <a:br>
                        <a:rPr lang="it-IT">
                          <a:effectLst/>
                        </a:rPr>
                      </a:br>
                      <a:r>
                        <a:rPr lang="it-IT">
                          <a:effectLst/>
                        </a:rPr>
                        <a:t>Marco Travaglione</a:t>
                      </a:r>
                      <a:br>
                        <a:rPr lang="it-IT">
                          <a:effectLst/>
                        </a:rPr>
                      </a:br>
                      <a:endParaRPr lang="it-IT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2106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306" y="610814"/>
            <a:ext cx="8229600" cy="715962"/>
          </a:xfrm>
        </p:spPr>
        <p:txBody>
          <a:bodyPr/>
          <a:lstStyle/>
          <a:p>
            <a:r>
              <a:rPr lang="en-US" dirty="0" smtClean="0"/>
              <a:t>DDP KENNEDY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8" y="944253"/>
            <a:ext cx="8229600" cy="4830763"/>
          </a:xfrm>
        </p:spPr>
        <p:txBody>
          <a:bodyPr/>
          <a:lstStyle/>
          <a:p>
            <a:r>
              <a:rPr lang="en-US" dirty="0" smtClean="0"/>
              <a:t>Complete Deep Dive Design Brief to be handed in.</a:t>
            </a:r>
          </a:p>
          <a:p>
            <a:r>
              <a:rPr lang="en-US" dirty="0" smtClean="0"/>
              <a:t>Overview Paper Bridge Activity as a class</a:t>
            </a:r>
          </a:p>
          <a:p>
            <a:r>
              <a:rPr lang="en-US" dirty="0"/>
              <a:t>Step 1: Define the problem</a:t>
            </a:r>
          </a:p>
          <a:p>
            <a:r>
              <a:rPr lang="en-US" dirty="0" smtClean="0"/>
              <a:t>Create Design Brief in Engineer’s Notebook. </a:t>
            </a:r>
          </a:p>
          <a:p>
            <a:r>
              <a:rPr lang="en-US" dirty="0" smtClean="0"/>
              <a:t>Research and Generate ideas. (Computer?)</a:t>
            </a:r>
          </a:p>
          <a:p>
            <a:r>
              <a:rPr lang="en-US" dirty="0" smtClean="0"/>
              <a:t>Begin documenting Design Process in Engineer’s notebook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012" y="174812"/>
            <a:ext cx="7584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Day 1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760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5" y="581182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u="sng" dirty="0" smtClean="0"/>
              <a:t>Define the Problem</a:t>
            </a:r>
          </a:p>
          <a:p>
            <a:pPr marL="0" indent="0">
              <a:buNone/>
            </a:pPr>
            <a:r>
              <a:rPr lang="en-US" sz="2800" dirty="0" smtClean="0"/>
              <a:t>Everyone label and begin </a:t>
            </a:r>
            <a:r>
              <a:rPr lang="en-US" sz="2800" u="sng" dirty="0" smtClean="0"/>
              <a:t>DESIGN BRIEF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u="sng" dirty="0" smtClean="0"/>
              <a:t>Title the Page</a:t>
            </a:r>
          </a:p>
          <a:p>
            <a:pPr marL="0" indent="0">
              <a:buNone/>
            </a:pPr>
            <a:r>
              <a:rPr lang="en-US" sz="2800" u="sng" dirty="0" smtClean="0"/>
              <a:t>Client</a:t>
            </a:r>
          </a:p>
          <a:p>
            <a:pPr marL="0" indent="0">
              <a:buNone/>
            </a:pPr>
            <a:r>
              <a:rPr lang="en-US" sz="2800" u="sng" dirty="0" smtClean="0"/>
              <a:t>End User</a:t>
            </a:r>
          </a:p>
          <a:p>
            <a:pPr marL="0" indent="0">
              <a:buNone/>
            </a:pPr>
            <a:r>
              <a:rPr lang="en-US" sz="2800" u="sng" dirty="0" smtClean="0"/>
              <a:t>Designer(s)</a:t>
            </a:r>
          </a:p>
          <a:p>
            <a:pPr marL="0" indent="0">
              <a:buNone/>
            </a:pPr>
            <a:r>
              <a:rPr lang="en-US" sz="2800" u="sng" dirty="0" smtClean="0"/>
              <a:t>Problem Statement: </a:t>
            </a:r>
            <a:r>
              <a:rPr lang="en-US" sz="2800" dirty="0" smtClean="0"/>
              <a:t>What is the problem trying to be solved? Complete sentences</a:t>
            </a:r>
          </a:p>
          <a:p>
            <a:pPr marL="0" indent="0">
              <a:buNone/>
            </a:pPr>
            <a:r>
              <a:rPr lang="en-US" sz="2800" u="sng" dirty="0" smtClean="0"/>
              <a:t>Design Statement: </a:t>
            </a:r>
            <a:r>
              <a:rPr lang="en-US" sz="2800" dirty="0" smtClean="0"/>
              <a:t>To what degree is the solution to be realized? Design etc. etc.</a:t>
            </a:r>
          </a:p>
          <a:p>
            <a:pPr marL="0" indent="0">
              <a:buNone/>
            </a:pPr>
            <a:r>
              <a:rPr lang="en-US" sz="2800" dirty="0" smtClean="0"/>
              <a:t>Now, document the rest of the design process…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Break into Groups…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011" y="-40341"/>
            <a:ext cx="7584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Day 1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186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8" y="944253"/>
            <a:ext cx="8229600" cy="4830763"/>
          </a:xfrm>
        </p:spPr>
        <p:txBody>
          <a:bodyPr/>
          <a:lstStyle/>
          <a:p>
            <a:r>
              <a:rPr lang="en-US" dirty="0" smtClean="0"/>
              <a:t>Build your bridges!</a:t>
            </a:r>
          </a:p>
          <a:p>
            <a:r>
              <a:rPr lang="en-US" dirty="0" smtClean="0"/>
              <a:t>Document your process!</a:t>
            </a:r>
          </a:p>
          <a:p>
            <a:r>
              <a:rPr lang="en-US" dirty="0" smtClean="0"/>
              <a:t>Test, photograph, measure, redesign!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012" y="174812"/>
            <a:ext cx="7584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Day 2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455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8" y="821142"/>
            <a:ext cx="8229600" cy="5685147"/>
          </a:xfrm>
        </p:spPr>
        <p:txBody>
          <a:bodyPr/>
          <a:lstStyle/>
          <a:p>
            <a:r>
              <a:rPr lang="en-US" dirty="0" smtClean="0"/>
              <a:t>Continue building bridges! </a:t>
            </a:r>
          </a:p>
          <a:p>
            <a:r>
              <a:rPr lang="en-US" dirty="0" smtClean="0"/>
              <a:t>BUILD, TEST, MEASURE, PHOTOGRAPH, REDESIGN, REPEAT!</a:t>
            </a:r>
          </a:p>
          <a:p>
            <a:r>
              <a:rPr lang="en-US" dirty="0" smtClean="0"/>
              <a:t>Document your work step by step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Day 4</a:t>
            </a:r>
            <a:r>
              <a:rPr lang="en-US" dirty="0" smtClean="0"/>
              <a:t>: Create a presentation of your work. You choose (PPT, Google Slides, </a:t>
            </a:r>
            <a:r>
              <a:rPr lang="en-US" dirty="0" err="1" smtClean="0"/>
              <a:t>Presi</a:t>
            </a:r>
            <a:r>
              <a:rPr lang="en-US" dirty="0" smtClean="0"/>
              <a:t>, Video etc.) </a:t>
            </a:r>
          </a:p>
          <a:p>
            <a:pPr marL="0" indent="0">
              <a:buNone/>
            </a:pPr>
            <a:r>
              <a:rPr lang="en-US" u="sng" dirty="0" smtClean="0"/>
              <a:t>Day 5</a:t>
            </a:r>
            <a:r>
              <a:rPr lang="en-US" dirty="0" smtClean="0"/>
              <a:t>: ALL groups present to class!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6859" y="161363"/>
            <a:ext cx="758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Day 3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0455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will occur quickly</a:t>
            </a:r>
          </a:p>
          <a:p>
            <a:r>
              <a:rPr lang="en-US" dirty="0" smtClean="0"/>
              <a:t>Focus on the process</a:t>
            </a:r>
          </a:p>
          <a:p>
            <a:r>
              <a:rPr lang="en-US" dirty="0"/>
              <a:t>Refer to Activity </a:t>
            </a:r>
            <a:r>
              <a:rPr lang="en-US" dirty="0" smtClean="0"/>
              <a:t>Instant </a:t>
            </a:r>
            <a:r>
              <a:rPr lang="en-US" dirty="0"/>
              <a:t>Challenge: Paper Bridge</a:t>
            </a:r>
          </a:p>
        </p:txBody>
      </p:sp>
    </p:spTree>
    <p:extLst>
      <p:ext uri="{BB962C8B-B14F-4D97-AF65-F5344CB8AC3E}">
        <p14:creationId xmlns:p14="http://schemas.microsoft.com/office/powerpoint/2010/main" val="36042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56&quot;/&gt;&lt;/object&gt;&lt;object type=&quot;3&quot; unique_id=&quot;10047&quot;&gt;&lt;property id=&quot;20148&quot; value=&quot;5&quot;/&gt;&lt;property id=&quot;20300&quot; value=&quot;Slide 2 - &amp;quot;Design Process and Engineering Notebook&amp;quot;&quot;/&gt;&lt;property id=&quot;20307&quot; value=&quot;258&quot;/&gt;&lt;/object&gt;&lt;object type=&quot;3&quot; unique_id=&quot;10623&quot;&gt;&lt;property id=&quot;20148&quot; value=&quot;5&quot;/&gt;&lt;property id=&quot;20300&quot; value=&quot;Slide 3 - &amp;quot;Design Process Documentation&amp;quot;&quot;/&gt;&lt;property id=&quot;20307&quot; value=&quot;265&quot;/&gt;&lt;/object&gt;&lt;object type=&quot;3&quot; unique_id=&quot;10624&quot;&gt;&lt;property id=&quot;20148&quot; value=&quot;5&quot;/&gt;&lt;property id=&quot;20300&quot; value=&quot;Slide 4 - &amp;quot;Engineering Notebook: Title&amp;quot;&quot;/&gt;&lt;property id=&quot;20307&quot; value=&quot;260&quot;/&gt;&lt;/object&gt;&lt;object type=&quot;3&quot; unique_id=&quot;10625&quot;&gt;&lt;property id=&quot;20148&quot; value=&quot;5&quot;/&gt;&lt;property id=&quot;20300&quot; value=&quot;Slide 5 - &amp;quot;Engineering Notebook: Define the Problem (1 Minute)&amp;quot;&quot;/&gt;&lt;property id=&quot;20307&quot; value=&quot;261&quot;/&gt;&lt;/object&gt;&lt;object type=&quot;3&quot; unique_id=&quot;10626&quot;&gt;&lt;property id=&quot;20148&quot; value=&quot;5&quot;/&gt;&lt;property id=&quot;20300&quot; value=&quot;Slide 6 - &amp;quot;Engineering Notebook: Constraints (1 Minute)&amp;quot;&quot;/&gt;&lt;property id=&quot;20307&quot; value=&quot;262&quot;/&gt;&lt;/object&gt;&lt;object type=&quot;3&quot; unique_id=&quot;10627&quot;&gt;&lt;property id=&quot;20148&quot; value=&quot;5&quot;/&gt;&lt;property id=&quot;20300&quot; value=&quot;Slide 7 - &amp;quot;Engineering Notebook: Prior Solution Attempts (2 Minutes)&amp;quot;&quot;/&gt;&lt;property id=&quot;20307&quot; value=&quot;263&quot;/&gt;&lt;/object&gt;&lt;object type=&quot;3&quot; unique_id=&quot;10628&quot;&gt;&lt;property id=&quot;20148&quot; value=&quot;5&quot;/&gt;&lt;property id=&quot;20300&quot; value=&quot;Slide 8 - &amp;quot;Engineering Notebook: Generate Concepts (2 Minutes)&amp;quot;&quot;/&gt;&lt;property id=&quot;20307&quot; value=&quot;264&quot;/&gt;&lt;/object&gt;&lt;object type=&quot;3&quot; unique_id=&quot;10629&quot;&gt;&lt;property id=&quot;20148&quot; value=&quot;5&quot;/&gt;&lt;property id=&quot;20300&quot; value=&quot;Slide 9 - &amp;quot;Engineering Notebook: Develop a Solution (2 Minutes)&amp;quot;&quot;/&gt;&lt;property id=&quot;20307&quot; value=&quot;267&quot;/&gt;&lt;/object&gt;&lt;object type=&quot;3&quot; unique_id=&quot;10630&quot;&gt;&lt;property id=&quot;20148&quot; value=&quot;5&quot;/&gt;&lt;property id=&quot;20300&quot; value=&quot;Slide 10 - &amp;quot;Engineering Notebook: Construct and Test Prototype (10 Minutes)&amp;quot;&quot;/&gt;&lt;property id=&quot;20307&quot; value=&quot;268&quot;/&gt;&lt;/object&gt;&lt;object type=&quot;3&quot; unique_id=&quot;10631&quot;&gt;&lt;property id=&quot;20148&quot; value=&quot;5&quot;/&gt;&lt;property id=&quot;20300&quot; value=&quot;Slide 11 - &amp;quot;Engineering Notebook: Evaluate a Solution (1 Minute)&amp;quot;&quot;/&gt;&lt;property id=&quot;20307&quot; value=&quot;269&quot;/&gt;&lt;/object&gt;&lt;object type=&quot;3&quot; unique_id=&quot;10632&quot;&gt;&lt;property id=&quot;20148&quot; value=&quot;5&quot;/&gt;&lt;property id=&quot;20300&quot; value=&quot;Slide 12 - &amp;quot;Engineering Notebook: Present Solution&amp;quot;&quot;/&gt;&lt;property id=&quot;20307&quot; value=&quot;270&quot;/&gt;&lt;/object&gt;&lt;object type=&quot;3&quot; unique_id=&quot;10633&quot;&gt;&lt;property id=&quot;20148&quot; value=&quot;5&quot;/&gt;&lt;property id=&quot;20300&quot; value=&quot;Slide 13 - &amp;quot;Compete Remaining Design Steps&amp;quot;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1033</TotalTime>
  <Words>523</Words>
  <Application>Microsoft Office PowerPoint</Application>
  <PresentationFormat>On-screen Show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PowerPointTemplateAE_2009_1217_NEW NEW Template</vt:lpstr>
      <vt:lpstr>1_Custom Design</vt:lpstr>
      <vt:lpstr>PowerPoint Presentation</vt:lpstr>
      <vt:lpstr>Design Process and Engineering Notebook</vt:lpstr>
      <vt:lpstr>DDP CALHOUN</vt:lpstr>
      <vt:lpstr>DDP KENNEDY</vt:lpstr>
      <vt:lpstr>PowerPoint Presentation</vt:lpstr>
      <vt:lpstr>PowerPoint Presentation</vt:lpstr>
      <vt:lpstr>PowerPoint Presentation</vt:lpstr>
      <vt:lpstr>PowerPoint Presentation</vt:lpstr>
      <vt:lpstr>Design Process Documentation</vt:lpstr>
      <vt:lpstr>PowerPoint Presentation</vt:lpstr>
      <vt:lpstr>PowerPoint Presentation</vt:lpstr>
      <vt:lpstr>PowerPoint Presentation</vt:lpstr>
      <vt:lpstr>Engineering Notebook: Title</vt:lpstr>
      <vt:lpstr>Engineering Notebook: Define the Problem (1 Minute)</vt:lpstr>
      <vt:lpstr>Engineering Notebook: Constraints (1 Minute)</vt:lpstr>
      <vt:lpstr>Engineering Notebook: Prior Solution Attempts (2 Minutes)</vt:lpstr>
      <vt:lpstr>Engineering Notebook: Prior Solution Attempts (2 Minutes)</vt:lpstr>
      <vt:lpstr>Engineering Notebook: Generate Concepts (2 Minutes)</vt:lpstr>
      <vt:lpstr>Engineering Notebook: Generate Concepts (2 Minutes)</vt:lpstr>
      <vt:lpstr>Engineering Notebook: Develop a Solution (2 Minutes)</vt:lpstr>
      <vt:lpstr>Engineering Notebook: Construct and Test Prototype (10 Minutes)</vt:lpstr>
      <vt:lpstr>Engineering Notebook: Evaluate a Solution (1 Minute) How well did it work? Document your thoughts!!!!</vt:lpstr>
      <vt:lpstr>Engineering Notebook: Present Solution </vt:lpstr>
      <vt:lpstr>Complete Remaining Design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U1 Instant Design Challenge: Paper Bridge</dc:title>
  <dc:subject>IED - Lesson x.y - Lesson title</dc:subject>
  <dc:creator>IED Curriculum Team</dc:creator>
  <cp:lastModifiedBy>Jessica Conte</cp:lastModifiedBy>
  <cp:revision>48</cp:revision>
  <cp:lastPrinted>2014-10-14T21:04:11Z</cp:lastPrinted>
  <dcterms:created xsi:type="dcterms:W3CDTF">2010-01-04T14:07:12Z</dcterms:created>
  <dcterms:modified xsi:type="dcterms:W3CDTF">2017-01-25T16:50:59Z</dcterms:modified>
</cp:coreProperties>
</file>